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8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77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3C2E-13DF-442C-8BC6-155A259DBBEE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57CE-4BC1-4829-B9DC-6644A16017D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3C2E-13DF-442C-8BC6-155A259DBBEE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57CE-4BC1-4829-B9DC-6644A1601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3C2E-13DF-442C-8BC6-155A259DBBEE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57CE-4BC1-4829-B9DC-6644A1601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3C2E-13DF-442C-8BC6-155A259DBBEE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57CE-4BC1-4829-B9DC-6644A1601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3C2E-13DF-442C-8BC6-155A259DBBEE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57CE-4BC1-4829-B9DC-6644A16017D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3C2E-13DF-442C-8BC6-155A259DBBEE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57CE-4BC1-4829-B9DC-6644A1601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3C2E-13DF-442C-8BC6-155A259DBBEE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57CE-4BC1-4829-B9DC-6644A1601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3C2E-13DF-442C-8BC6-155A259DBBEE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57CE-4BC1-4829-B9DC-6644A1601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3C2E-13DF-442C-8BC6-155A259DBBEE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57CE-4BC1-4829-B9DC-6644A1601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3C2E-13DF-442C-8BC6-155A259DBBEE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57CE-4BC1-4829-B9DC-6644A1601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3C2E-13DF-442C-8BC6-155A259DBBEE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4F57CE-4BC1-4829-B9DC-6644A16017D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DD3C2E-13DF-442C-8BC6-155A259DBBEE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4F57CE-4BC1-4829-B9DC-6644A16017D6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4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6.png"/><Relationship Id="rId7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microsoft.com/office/2007/relationships/hdphoto" Target="../media/hdphoto2.wdp"/><Relationship Id="rId9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22.png"/><Relationship Id="rId7" Type="http://schemas.openxmlformats.org/officeDocument/2006/relationships/image" Target="../media/image8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pi.ning.com/files/XlKvC0fcpC9Y37JK*OWRhJ*k8CceTajTnx0pp13vNNmuVew-6R6eNgtwxRBHGMN*-363kjT*kKSeBDeffmJGXhvpJmiMW5*5/bigstockStarsInTheNightSky3702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498358"/>
            <a:ext cx="9562094" cy="88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dn.instructables.com/FBV/4T1U/HGU2JPLH/FBV4T1UHGU2JPLH.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124200"/>
            <a:ext cx="9790694" cy="480060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28956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Copperplate Gothic Bold" panose="020E0705020206020404" pitchFamily="34" charset="0"/>
              </a:rPr>
              <a:t>Chapter 11 Test Review</a:t>
            </a:r>
            <a:endParaRPr lang="en-US" sz="3200" b="1" dirty="0">
              <a:solidFill>
                <a:srgbClr val="FFFF00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1032" name="Picture 8" descr="http://a1.s6img.com/cdn/box_001/post_11/194653_16603639_lz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685799"/>
            <a:ext cx="3886200" cy="38862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51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8. What is the value of x?</a:t>
            </a:r>
            <a:endParaRPr lang="en-US" sz="2400" b="1" dirty="0"/>
          </a:p>
        </p:txBody>
      </p:sp>
      <p:pic>
        <p:nvPicPr>
          <p:cNvPr id="16386" name="Picture 2" descr="http://www.regentsprep.org/regents/math/geometry/gp14/PracSegPic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854" y="1524000"/>
            <a:ext cx="4705350" cy="286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23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9. What is </a:t>
            </a:r>
            <a:r>
              <a:rPr lang="en-US" sz="2400" b="1" dirty="0" err="1" smtClean="0"/>
              <a:t>m∠B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  <p:pic>
        <p:nvPicPr>
          <p:cNvPr id="15362" name="Picture 2" descr="http://www.regentsprep.org/regents/math/geometry/gp15/circl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4832"/>
            <a:ext cx="2743200" cy="312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29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1524000"/>
                <a:ext cx="78486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10. Which is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𝟒</m:t>
                    </m:r>
                  </m:oMath>
                </a14:m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24000"/>
                <a:ext cx="7848600" cy="470000"/>
              </a:xfrm>
              <a:prstGeom prst="rect">
                <a:avLst/>
              </a:prstGeom>
              <a:blipFill rotWithShape="1">
                <a:blip r:embed="rId2"/>
                <a:stretch>
                  <a:fillRect l="-1243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133600" y="2110153"/>
            <a:ext cx="5257800" cy="4685997"/>
            <a:chOff x="2133600" y="2110153"/>
            <a:chExt cx="5257800" cy="4685997"/>
          </a:xfrm>
        </p:grpSpPr>
        <p:pic>
          <p:nvPicPr>
            <p:cNvPr id="14337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110153"/>
              <a:ext cx="5257800" cy="4685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572000" y="2110153"/>
              <a:ext cx="457200" cy="284284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768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1524000"/>
                <a:ext cx="7848600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11.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dirty="0">
                            <a:latin typeface="Cambria Math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2400" b="1" dirty="0" smtClean="0"/>
                  <a:t> are tangent segments. Find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𝑨𝑪</m:t>
                        </m:r>
                      </m:e>
                    </m:acc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24000"/>
                <a:ext cx="7848600" cy="462434"/>
              </a:xfrm>
              <a:prstGeom prst="rect">
                <a:avLst/>
              </a:prstGeom>
              <a:blipFill rotWithShape="1">
                <a:blip r:embed="rId2"/>
                <a:stretch>
                  <a:fillRect l="-124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05000" y="6324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**Here’s where the “work out” problems start</a:t>
            </a:r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981200"/>
            <a:ext cx="3238500" cy="252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13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12. m</a:t>
            </a:r>
            <a:r>
              <a:rPr lang="en-US" sz="2400" b="1" dirty="0"/>
              <a:t> ∠ </a:t>
            </a:r>
            <a:r>
              <a:rPr lang="en-US" sz="2400" b="1" dirty="0" smtClean="0"/>
              <a:t>ABC = ________</a:t>
            </a:r>
            <a:endParaRPr lang="en-US" sz="2400" b="1" dirty="0"/>
          </a:p>
        </p:txBody>
      </p:sp>
      <p:pic>
        <p:nvPicPr>
          <p:cNvPr id="12290" name="Picture 2" descr="http://www.regentsprep.org/regents/math/geometry/gp15/circle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5665"/>
            <a:ext cx="3276600" cy="26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13. AB = ________</a:t>
            </a:r>
            <a:endParaRPr lang="en-US" sz="2400" b="1" dirty="0"/>
          </a:p>
        </p:txBody>
      </p:sp>
      <p:pic>
        <p:nvPicPr>
          <p:cNvPr id="11266" name="Picture 2" descr="https://dr282zn36sxxg.cloudfront.net/datastreams/f-d%3Ad2a644848dc2b806475b05285bf53fee2325bcfd3173eb2ab581d9e4%2BIMAGE%2BIMAGE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3558858" cy="356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0" y="24339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35362" y="24339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466466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983416" y="623081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6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14. Identify the center and radius of the circle with the equation</a:t>
            </a:r>
            <a:endParaRPr lang="en-US" sz="2400" b="1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528196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60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410200" y="1939498"/>
            <a:ext cx="3276600" cy="3089702"/>
            <a:chOff x="5410200" y="1939498"/>
            <a:chExt cx="3276600" cy="3089702"/>
          </a:xfrm>
        </p:grpSpPr>
        <p:pic>
          <p:nvPicPr>
            <p:cNvPr id="9217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2004646"/>
              <a:ext cx="3276600" cy="3024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410200" y="1939498"/>
              <a:ext cx="685800" cy="57510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1000" y="15240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15. ST = ________ (Hint: What is the radius? You will need to use the Pythagorean Theorem)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9282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1524000"/>
                <a:ext cx="7848600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16. m</a:t>
                </a:r>
                <a:r>
                  <a:rPr lang="en-US" sz="2400" b="1" dirty="0"/>
                  <a:t> ∠ </a:t>
                </a:r>
                <a:r>
                  <a:rPr lang="en-US" sz="2400" b="1" dirty="0" smtClean="0"/>
                  <a:t>BCE = _____ (Hint: First, find the measure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/>
                          </a:rPr>
                          <m:t>𝑩𝑬</m:t>
                        </m:r>
                      </m:e>
                    </m:acc>
                  </m:oMath>
                </a14:m>
                <a:r>
                  <a:rPr lang="en-US" sz="2400" b="1" dirty="0" smtClean="0"/>
                  <a:t>)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24000"/>
                <a:ext cx="7848600" cy="471539"/>
              </a:xfrm>
              <a:prstGeom prst="rect">
                <a:avLst/>
              </a:prstGeom>
              <a:blipFill rotWithShape="1">
                <a:blip r:embed="rId2"/>
                <a:stretch>
                  <a:fillRect l="-1243" t="-12987" b="-10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610225" y="2079914"/>
            <a:ext cx="3305175" cy="2796886"/>
            <a:chOff x="5638800" y="1754832"/>
            <a:chExt cx="3305175" cy="2796886"/>
          </a:xfrm>
        </p:grpSpPr>
        <p:pic>
          <p:nvPicPr>
            <p:cNvPr id="8193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754832"/>
              <a:ext cx="3076575" cy="2796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638800" y="3886200"/>
              <a:ext cx="457200" cy="6655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92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learn.mpls.k12.mn.us/students/pluginfile.php/59321/mod_page/content/4/Segment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90750"/>
            <a:ext cx="29527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1524000"/>
                <a:ext cx="7848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17. Find the area of the segment of the circle. Leave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b="1" dirty="0" smtClean="0"/>
                  <a:t>in your answer. (Hint: Area of the Sector – Area of the Triangle)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24000"/>
                <a:ext cx="784860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243" t="-5882" b="-6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6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219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It’s easy! All you have to do is….</a:t>
            </a:r>
            <a:endParaRPr lang="en-US" sz="2800" dirty="0"/>
          </a:p>
        </p:txBody>
      </p:sp>
      <p:pic>
        <p:nvPicPr>
          <p:cNvPr id="20482" name="Picture 2" descr="http://cdn.meme.am/instances/96219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5400" y="18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93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18. </a:t>
            </a:r>
            <a:r>
              <a:rPr lang="en-US" sz="2400" b="1" dirty="0"/>
              <a:t>m ∠ </a:t>
            </a:r>
            <a:r>
              <a:rPr lang="en-US" sz="2400" b="1" dirty="0" smtClean="0"/>
              <a:t>QRO </a:t>
            </a:r>
            <a:r>
              <a:rPr lang="en-US" sz="2400" b="1" dirty="0"/>
              <a:t>= _____ </a:t>
            </a:r>
          </a:p>
        </p:txBody>
      </p:sp>
      <p:pic>
        <p:nvPicPr>
          <p:cNvPr id="6146" name="Picture 2" descr="http://assets.openstudy.com/updates/attachments/52ed92f0e4b0cdd2a983f542-tmscire-1391301396710-quadrilate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31998"/>
            <a:ext cx="3810000" cy="330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28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66" y="203993"/>
            <a:ext cx="5066667" cy="634920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600200" y="5715000"/>
            <a:ext cx="6248400" cy="685800"/>
            <a:chOff x="1600200" y="5867400"/>
            <a:chExt cx="6248400" cy="685800"/>
          </a:xfrm>
        </p:grpSpPr>
        <p:sp>
          <p:nvSpPr>
            <p:cNvPr id="7" name="Rectangle 6"/>
            <p:cNvSpPr/>
            <p:nvPr/>
          </p:nvSpPr>
          <p:spPr>
            <a:xfrm>
              <a:off x="1600200" y="5867400"/>
              <a:ext cx="6248400" cy="685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00200" y="5943600"/>
              <a:ext cx="617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Don’t forget your calculator tomorrow!!!</a:t>
              </a:r>
              <a:endParaRPr lang="en-US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311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tc.usf.edu/clipart/70100/70110/70110_circles_m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00" y="2426732"/>
            <a:ext cx="3897000" cy="313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367135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/>
              <a:t>Which </a:t>
            </a:r>
            <a:r>
              <a:rPr lang="en-US" sz="2400" b="1" u="sng" dirty="0" smtClean="0"/>
              <a:t>best</a:t>
            </a:r>
            <a:r>
              <a:rPr lang="en-US" sz="2400" b="1" dirty="0" smtClean="0"/>
              <a:t> describes DF?</a:t>
            </a:r>
          </a:p>
          <a:p>
            <a:r>
              <a:rPr lang="en-US" sz="2400" b="1" dirty="0" smtClean="0"/>
              <a:t>(Diameter, Radius, Secant, Tangent, Chord)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63246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**10 multiple choice questions, 8 “work out” problems**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53653" y="3504927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Secant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14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egentsprep.org/regents/math/geometry/gp15/circle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3352800" cy="338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524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2. What is the measure of x?</a:t>
            </a:r>
            <a:endParaRPr 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371600" y="2622216"/>
                <a:ext cx="1075936" cy="614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170+70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8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622216"/>
                <a:ext cx="1075936" cy="6146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403684" y="3429000"/>
                <a:ext cx="996490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240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84" y="3429000"/>
                <a:ext cx="996490" cy="6685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447800" y="4403769"/>
                <a:ext cx="10021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120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403769"/>
                <a:ext cx="100219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8197"/>
            <a:ext cx="3200400" cy="317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524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</a:t>
            </a:r>
            <a:r>
              <a:rPr lang="en-US" sz="2400" b="1" dirty="0" smtClean="0"/>
              <a:t>. What is the measure of arc BDF?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743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rc BDF = arc BDE + arc EF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676400" y="3200400"/>
                <a:ext cx="25897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      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180   +    62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200400"/>
                <a:ext cx="258974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52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3400" y="3200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rc BDF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676400" y="3714690"/>
                <a:ext cx="1527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      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242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714690"/>
                <a:ext cx="152798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97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33400" y="371469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rc BDF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</a:t>
            </a:r>
            <a:r>
              <a:rPr lang="en-US" sz="2400" b="1" dirty="0" smtClean="0"/>
              <a:t>. What is the value of x?</a:t>
            </a:r>
            <a:endParaRPr lang="en-US" sz="2400" b="1" dirty="0"/>
          </a:p>
        </p:txBody>
      </p:sp>
      <p:pic>
        <p:nvPicPr>
          <p:cNvPr id="5122" name="Picture 2" descr="http://www.onlinemathlearning.com/image-files/arc-angles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73"/>
          <a:stretch/>
        </p:blipFill>
        <p:spPr bwMode="auto">
          <a:xfrm>
            <a:off x="4191000" y="2133600"/>
            <a:ext cx="4867841" cy="249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45691" y="2438400"/>
                <a:ext cx="2695803" cy="844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𝐴𝐸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𝐵𝐷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91" y="2438400"/>
                <a:ext cx="2695803" cy="8442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918148" y="3352800"/>
                <a:ext cx="2184893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130 −80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48" y="3352800"/>
                <a:ext cx="2184893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999265" y="4114800"/>
                <a:ext cx="1241750" cy="791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65" y="4114800"/>
                <a:ext cx="1241750" cy="7913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999265" y="4953000"/>
                <a:ext cx="12898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=25°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65" y="4953000"/>
                <a:ext cx="128984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0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1524000"/>
                <a:ext cx="784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5. What is the area of sector PZQ in terms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24000"/>
                <a:ext cx="78486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24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8" name="Picture 2" descr="http://hotmath.com/hotmath_help/topics/sectors/sector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194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914400" y="2409517"/>
                <a:ext cx="2208297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rgbClr val="FF0000"/>
                                  </a:solidFill>
                                </a:rPr>
                                <m:t>∠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𝑃𝑍𝑄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360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409517"/>
                <a:ext cx="2208297" cy="922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33400" y="3254731"/>
                <a:ext cx="2315186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50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360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254731"/>
                <a:ext cx="2315186" cy="9221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33400" y="4104990"/>
                <a:ext cx="1747210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200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360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104990"/>
                <a:ext cx="1747210" cy="9221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33400" y="4997521"/>
                <a:ext cx="1054199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9</m:t>
                          </m:r>
                        </m:den>
                      </m:f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997521"/>
                <a:ext cx="1054199" cy="7936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6. What is the value of x?</a:t>
            </a:r>
            <a:endParaRPr lang="en-US" sz="2400" b="1" dirty="0"/>
          </a:p>
        </p:txBody>
      </p:sp>
      <p:pic>
        <p:nvPicPr>
          <p:cNvPr id="18434" name="Picture 2" descr="http://www.mathwarehouse.com/geometry/circle/images/secant-tangent-sides/secant-tangent-side-diagr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5664"/>
            <a:ext cx="4114800" cy="292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62000" y="2514600"/>
                <a:ext cx="27340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7+5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514600"/>
                <a:ext cx="273408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57590" y="3118414"/>
                <a:ext cx="15120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60=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90" y="3118414"/>
                <a:ext cx="151201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62000" y="3728014"/>
                <a:ext cx="1650452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60</m:t>
                          </m:r>
                        </m:e>
                      </m:rad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728014"/>
                <a:ext cx="1650452" cy="5739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62000" y="4446476"/>
                <a:ext cx="1849224" cy="582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=4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15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446476"/>
                <a:ext cx="1849224" cy="58272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514600" y="4488223"/>
                <a:ext cx="14623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ea typeface="Cambria Math"/>
                  </a:rPr>
                  <a:t>or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7.75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488223"/>
                <a:ext cx="1462388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8787" t="-10465" r="-753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45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1524000"/>
                <a:ext cx="784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7. What is the length of arc PQ in terms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24000"/>
                <a:ext cx="78486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24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0" name="Picture 2" descr="https://encrypted-tbn0.gstatic.com/images?q=tbn:ANd9GcQqBZd87a5uJAsC2RPtWskfkZcrtZYjYNul4v3LP9iCzzOGYF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91527"/>
            <a:ext cx="3124200" cy="29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14400" y="2409517"/>
                <a:ext cx="1876796" cy="870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rgbClr val="FF0000"/>
                                  </a:solidFill>
                                </a:rPr>
                                <m:t>∠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360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409517"/>
                <a:ext cx="1876796" cy="8705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47115" y="3284021"/>
                <a:ext cx="2013115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9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360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15" y="3284021"/>
                <a:ext cx="2013115" cy="9221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47115" y="4198421"/>
                <a:ext cx="1679883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=18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15" y="4198421"/>
                <a:ext cx="1679883" cy="9221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98335" y="5191780"/>
                <a:ext cx="10615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=3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35" y="5191780"/>
                <a:ext cx="106157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6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8. What is the value of x?</a:t>
            </a:r>
            <a:endParaRPr lang="en-US" sz="2400" b="1" dirty="0"/>
          </a:p>
        </p:txBody>
      </p:sp>
      <p:pic>
        <p:nvPicPr>
          <p:cNvPr id="16386" name="Picture 2" descr="http://www.regentsprep.org/regents/math/geometry/gp14/PracSegPic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524000"/>
            <a:ext cx="4705350" cy="286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33400" y="2590800"/>
                <a:ext cx="39840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4+6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+5)(5)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590800"/>
                <a:ext cx="398403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85800" y="3424535"/>
                <a:ext cx="22550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>
                    <a:solidFill>
                      <a:srgbClr val="FF0000"/>
                    </a:solidFill>
                  </a:rPr>
                  <a:t>60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=5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+25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424535"/>
                <a:ext cx="2255041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569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85799" y="4166843"/>
                <a:ext cx="13721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>
                    <a:solidFill>
                      <a:srgbClr val="FF0000"/>
                    </a:solidFill>
                  </a:rPr>
                  <a:t>35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=5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4166843"/>
                <a:ext cx="1372107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8850"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85800" y="4886980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b="0" dirty="0" smtClean="0">
                <a:solidFill>
                  <a:srgbClr val="FF0000"/>
                </a:solidFill>
              </a:rPr>
              <a:t> = 7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tc.usf.edu/clipart/70100/70110/70110_circles_m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00" y="2426732"/>
            <a:ext cx="3897000" cy="313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367135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/>
              <a:t>Which </a:t>
            </a:r>
            <a:r>
              <a:rPr lang="en-US" sz="2400" b="1" u="sng" dirty="0" smtClean="0"/>
              <a:t>best</a:t>
            </a:r>
            <a:r>
              <a:rPr lang="en-US" sz="2400" b="1" dirty="0" smtClean="0"/>
              <a:t> describes DF?</a:t>
            </a:r>
          </a:p>
          <a:p>
            <a:r>
              <a:rPr lang="en-US" sz="2400" b="1" dirty="0" smtClean="0"/>
              <a:t>(Diameter, Radius, Secant, Tangent, Chord)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63246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**10 multiple choice questions, 8 “work out” problems**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9. What is </a:t>
            </a:r>
            <a:r>
              <a:rPr lang="en-US" sz="2400" b="1" dirty="0" err="1" smtClean="0"/>
              <a:t>m∠B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  <p:pic>
        <p:nvPicPr>
          <p:cNvPr id="15362" name="Picture 2" descr="http://www.regentsprep.org/regents/math/geometry/gp15/circl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4832"/>
            <a:ext cx="2743200" cy="312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219200" y="2514600"/>
                <a:ext cx="1898277" cy="875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FF0000"/>
                        </a:solidFill>
                      </a:rPr>
                      <m:t>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514600"/>
                <a:ext cx="1898277" cy="875753"/>
              </a:xfrm>
              <a:prstGeom prst="rect">
                <a:avLst/>
              </a:prstGeom>
              <a:blipFill rotWithShape="1">
                <a:blip r:embed="rId3"/>
                <a:stretch>
                  <a:fillRect b="-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905000" y="3505200"/>
                <a:ext cx="11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=50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505200"/>
                <a:ext cx="117410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1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1524000"/>
                <a:ext cx="78486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10. Which is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𝟒</m:t>
                    </m:r>
                  </m:oMath>
                </a14:m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24000"/>
                <a:ext cx="7848600" cy="470000"/>
              </a:xfrm>
              <a:prstGeom prst="rect">
                <a:avLst/>
              </a:prstGeom>
              <a:blipFill rotWithShape="1">
                <a:blip r:embed="rId2"/>
                <a:stretch>
                  <a:fillRect l="-1243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133600" y="2110153"/>
            <a:ext cx="5257800" cy="4685997"/>
            <a:chOff x="2133600" y="2110153"/>
            <a:chExt cx="5257800" cy="4685997"/>
          </a:xfrm>
        </p:grpSpPr>
        <p:pic>
          <p:nvPicPr>
            <p:cNvPr id="14337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110153"/>
              <a:ext cx="5257800" cy="4685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572000" y="2110153"/>
              <a:ext cx="457200" cy="284284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04800" y="2514600"/>
                <a:ext cx="1905000" cy="798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Radius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e>
                    </m:rad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         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= 2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514600"/>
                <a:ext cx="1905000" cy="798937"/>
              </a:xfrm>
              <a:prstGeom prst="rect">
                <a:avLst/>
              </a:prstGeom>
              <a:blipFill rotWithShape="1">
                <a:blip r:embed="rId4"/>
                <a:stretch>
                  <a:fillRect l="-3195" b="-16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04800" y="3657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Center = </a:t>
            </a:r>
            <a:r>
              <a:rPr lang="en-US" sz="2000" dirty="0" smtClean="0">
                <a:solidFill>
                  <a:srgbClr val="FF0000"/>
                </a:solidFill>
              </a:rPr>
              <a:t>( </a:t>
            </a:r>
            <a:r>
              <a:rPr lang="en-US" sz="2400" dirty="0" smtClean="0">
                <a:solidFill>
                  <a:srgbClr val="FF0000"/>
                </a:solidFill>
              </a:rPr>
              <a:t>0, 1 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41252" y="2110153"/>
            <a:ext cx="2302148" cy="23021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75863" y="1524000"/>
                <a:ext cx="7848600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11.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dirty="0">
                            <a:latin typeface="Cambria Math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2400" b="1" dirty="0" smtClean="0"/>
                  <a:t> are tangent segments. Find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𝑨𝑪</m:t>
                        </m:r>
                      </m:e>
                    </m:acc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63" y="1524000"/>
                <a:ext cx="7848600" cy="462434"/>
              </a:xfrm>
              <a:prstGeom prst="rect">
                <a:avLst/>
              </a:prstGeom>
              <a:blipFill rotWithShape="1">
                <a:blip r:embed="rId2"/>
                <a:stretch>
                  <a:fillRect l="-124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05000" y="6324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**Here’s where the “work out” problems start</a:t>
            </a:r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981200"/>
            <a:ext cx="3238500" cy="252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219200" y="2362200"/>
                <a:ext cx="27945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+2=2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+8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362200"/>
                <a:ext cx="279454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828800" y="2895600"/>
                <a:ext cx="13408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895600"/>
                <a:ext cx="134088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052022" y="3429000"/>
                <a:ext cx="11321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022" y="3429000"/>
                <a:ext cx="1132105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219200" y="4244522"/>
                <a:ext cx="3505200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=2(3)+8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244522"/>
                <a:ext cx="3505200" cy="52411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219200" y="4809882"/>
                <a:ext cx="2590800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=14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09882"/>
                <a:ext cx="2590800" cy="52411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50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12. m</a:t>
            </a:r>
            <a:r>
              <a:rPr lang="en-US" sz="2400" b="1" dirty="0"/>
              <a:t> ∠ </a:t>
            </a:r>
            <a:r>
              <a:rPr lang="en-US" sz="2400" b="1" dirty="0" smtClean="0"/>
              <a:t>ABC = ________</a:t>
            </a:r>
            <a:endParaRPr lang="en-US" sz="2400" b="1" dirty="0"/>
          </a:p>
        </p:txBody>
      </p:sp>
      <p:pic>
        <p:nvPicPr>
          <p:cNvPr id="12290" name="Picture 2" descr="http://www.regentsprep.org/regents/math/geometry/gp15/circle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5665"/>
            <a:ext cx="3276600" cy="26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219200" y="2514600"/>
                <a:ext cx="2369238" cy="875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FF0000"/>
                        </a:solidFill>
                      </a:rPr>
                      <m:t>∠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rgbClr val="FF0000"/>
                        </a:solidFill>
                      </a:rPr>
                      <m:t>A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BC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120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514600"/>
                <a:ext cx="2369238" cy="875753"/>
              </a:xfrm>
              <a:prstGeom prst="rect">
                <a:avLst/>
              </a:prstGeom>
              <a:blipFill rotWithShape="1">
                <a:blip r:embed="rId3"/>
                <a:stretch>
                  <a:fillRect b="-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905000" y="3505200"/>
                <a:ext cx="11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=60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505200"/>
                <a:ext cx="117410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6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13. AB = ________</a:t>
            </a:r>
            <a:endParaRPr lang="en-US" sz="2400" b="1" dirty="0"/>
          </a:p>
        </p:txBody>
      </p:sp>
      <p:pic>
        <p:nvPicPr>
          <p:cNvPr id="11266" name="Picture 2" descr="https://dr282zn36sxxg.cloudfront.net/datastreams/f-d%3Ad2a644848dc2b806475b05285bf53fee2325bcfd3173eb2ab581d9e4%2BIMAGE%2BIMAGE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3558858" cy="356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0" y="24339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35362" y="24339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466466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983416" y="623081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875872" y="2497292"/>
                <a:ext cx="23748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•15=9•5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72" y="2497292"/>
                <a:ext cx="237488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143000" y="3048000"/>
                <a:ext cx="17384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15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=45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048000"/>
                <a:ext cx="173842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519366" y="3653135"/>
                <a:ext cx="10423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366" y="3653135"/>
                <a:ext cx="104233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219200" y="4648200"/>
                <a:ext cx="21988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𝐴𝐵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+15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648200"/>
                <a:ext cx="2198872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219200" y="5253335"/>
                <a:ext cx="14074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𝐴𝐵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=18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253335"/>
                <a:ext cx="1407437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85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14. Identify the center and radius of the circle with the equation</a:t>
            </a:r>
            <a:endParaRPr lang="en-US" sz="2400" b="1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528196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14400" y="3488963"/>
                <a:ext cx="2667000" cy="927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Radius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49</m:t>
                        </m:r>
                      </m:e>
                    </m:rad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         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= 7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488963"/>
                <a:ext cx="2667000" cy="927370"/>
              </a:xfrm>
              <a:prstGeom prst="rect">
                <a:avLst/>
              </a:prstGeom>
              <a:blipFill rotWithShape="1">
                <a:blip r:embed="rId3"/>
                <a:stretch>
                  <a:fillRect l="-3425" t="-1316" b="-17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14400" y="4631963"/>
            <a:ext cx="277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Center = </a:t>
            </a:r>
            <a:r>
              <a:rPr lang="en-US" sz="2400" dirty="0" smtClean="0">
                <a:solidFill>
                  <a:srgbClr val="FF0000"/>
                </a:solidFill>
              </a:rPr>
              <a:t>( </a:t>
            </a:r>
            <a:r>
              <a:rPr lang="en-US" sz="2800" dirty="0" smtClean="0">
                <a:solidFill>
                  <a:srgbClr val="FF0000"/>
                </a:solidFill>
              </a:rPr>
              <a:t>-1, 5 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4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410200" y="1939498"/>
            <a:ext cx="3276600" cy="3089702"/>
            <a:chOff x="5410200" y="1939498"/>
            <a:chExt cx="3276600" cy="3089702"/>
          </a:xfrm>
        </p:grpSpPr>
        <p:pic>
          <p:nvPicPr>
            <p:cNvPr id="9217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2004646"/>
              <a:ext cx="3276600" cy="3024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410200" y="1939498"/>
              <a:ext cx="685800" cy="57510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1000" y="1295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15. ST = ________ (Hint: What is the radius? You will need to use the Pythagorean Theorem)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1336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Radius</a:t>
            </a:r>
            <a:r>
              <a:rPr lang="en-US" sz="2400" dirty="0" smtClean="0">
                <a:solidFill>
                  <a:srgbClr val="FF0000"/>
                </a:solidFill>
              </a:rPr>
              <a:t> = 4 + 7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      = 11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67000" y="2051819"/>
            <a:ext cx="1551398" cy="1072381"/>
            <a:chOff x="2639602" y="2227049"/>
            <a:chExt cx="1551398" cy="1072381"/>
          </a:xfrm>
          <a:noFill/>
        </p:grpSpPr>
        <p:sp>
          <p:nvSpPr>
            <p:cNvPr id="6" name="Right Triangle 5"/>
            <p:cNvSpPr/>
            <p:nvPr/>
          </p:nvSpPr>
          <p:spPr>
            <a:xfrm flipV="1">
              <a:off x="2971800" y="2590799"/>
              <a:ext cx="1219200" cy="678598"/>
            </a:xfrm>
            <a:prstGeom prst="rtTriangl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81400" y="2930098"/>
              <a:ext cx="5334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39602" y="2667000"/>
              <a:ext cx="609600" cy="3810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64613" y="2227049"/>
              <a:ext cx="6858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x</a:t>
              </a:r>
              <a:endParaRPr lang="en-US" i="1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95150" y="3352800"/>
                <a:ext cx="18272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11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50" y="3352800"/>
                <a:ext cx="182723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81000" y="3790890"/>
                <a:ext cx="18732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9+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=121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790890"/>
                <a:ext cx="1873269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994698" y="4267200"/>
                <a:ext cx="11389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=72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698" y="4267200"/>
                <a:ext cx="113890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990600" y="4705290"/>
                <a:ext cx="1181414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72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705290"/>
                <a:ext cx="1181414" cy="43640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990600" y="5105400"/>
                <a:ext cx="2425985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=6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2 </m:t>
                          </m:r>
                        </m:e>
                      </m:ra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or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≈8.49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105400"/>
                <a:ext cx="2425985" cy="43640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990600" y="5583398"/>
                <a:ext cx="2987485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𝑆𝑇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=2(6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2 </m:t>
                          </m:r>
                        </m:e>
                      </m:ra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or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2(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8.49)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583398"/>
                <a:ext cx="2987485" cy="436402"/>
              </a:xfrm>
              <a:prstGeom prst="rect">
                <a:avLst/>
              </a:prstGeom>
              <a:blipFill rotWithShape="1"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974915" y="5964398"/>
                <a:ext cx="2564292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𝑆𝑇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=12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2 </m:t>
                          </m:r>
                        </m:e>
                      </m:ra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or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16.98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15" y="5964398"/>
                <a:ext cx="2564292" cy="43640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33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1524000"/>
                <a:ext cx="7848600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16. m</a:t>
                </a:r>
                <a:r>
                  <a:rPr lang="en-US" sz="2400" b="1" dirty="0"/>
                  <a:t> ∠ </a:t>
                </a:r>
                <a:r>
                  <a:rPr lang="en-US" sz="2400" b="1" dirty="0" smtClean="0"/>
                  <a:t>BCE = _____ (Hint: First, find the measure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/>
                          </a:rPr>
                          <m:t>𝑩𝑬</m:t>
                        </m:r>
                      </m:e>
                    </m:acc>
                  </m:oMath>
                </a14:m>
                <a:r>
                  <a:rPr lang="en-US" sz="2400" b="1" dirty="0" smtClean="0"/>
                  <a:t>)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24000"/>
                <a:ext cx="7848600" cy="471539"/>
              </a:xfrm>
              <a:prstGeom prst="rect">
                <a:avLst/>
              </a:prstGeom>
              <a:blipFill rotWithShape="1">
                <a:blip r:embed="rId2"/>
                <a:stretch>
                  <a:fillRect l="-1243" t="-12987" b="-10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610225" y="2079914"/>
            <a:ext cx="3305175" cy="2796886"/>
            <a:chOff x="5638800" y="1754832"/>
            <a:chExt cx="3305175" cy="2796886"/>
          </a:xfrm>
        </p:grpSpPr>
        <p:pic>
          <p:nvPicPr>
            <p:cNvPr id="8193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754832"/>
              <a:ext cx="3076575" cy="2796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638800" y="3886200"/>
              <a:ext cx="457200" cy="6655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14400" y="2774291"/>
                <a:ext cx="1207575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𝐵𝐸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28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774291"/>
                <a:ext cx="1207575" cy="6685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914400" y="3478011"/>
                <a:ext cx="1303755" cy="408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𝐵𝐸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=56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478011"/>
                <a:ext cx="1303755" cy="408189"/>
              </a:xfrm>
              <a:prstGeom prst="rect">
                <a:avLst/>
              </a:prstGeom>
              <a:blipFill rotWithShape="1">
                <a:blip r:embed="rId5"/>
                <a:stretch>
                  <a:fillRect t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356322" y="4817884"/>
                <a:ext cx="996491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164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22" y="4817884"/>
                <a:ext cx="996491" cy="6685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400438" y="5638800"/>
                <a:ext cx="8938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=82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438" y="5638800"/>
                <a:ext cx="893898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09600" y="4055884"/>
            <a:ext cx="2563889" cy="674800"/>
            <a:chOff x="609600" y="4055884"/>
            <a:chExt cx="2563889" cy="67480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09600" y="4191000"/>
                  <a:ext cx="137518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  <m:r>
                          <m:rPr>
                            <m:nor/>
                          </m:rPr>
                          <a:rPr lang="en-US" sz="2000" b="1" dirty="0" smtClean="0">
                            <a:solidFill>
                              <a:srgbClr val="FF0000"/>
                            </a:solidFill>
                          </a:rPr>
                          <m:t>∠</m:t>
                        </m:r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𝐵𝐶𝐸</m:t>
                        </m:r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4191000"/>
                  <a:ext cx="1375185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905000" y="4055884"/>
                  <a:ext cx="1268489" cy="6748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10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8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56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000" y="4055884"/>
                  <a:ext cx="1268489" cy="67480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061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learn.mpls.k12.mn.us/students/pluginfile.php/59321/mod_page/content/4/Segment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324" y="1981200"/>
            <a:ext cx="26330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1000" y="1143000"/>
                <a:ext cx="7848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17. Find the area of the segment of the circle. Leave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b="1" dirty="0" smtClean="0"/>
                  <a:t>in your answer. (Hint: Area of the Sector – Area of the Triangle)</a:t>
                </a:r>
                <a:endParaRPr lang="en-US" sz="24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3000"/>
                <a:ext cx="784860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243" t="-5882" b="-5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14399" y="2878385"/>
                <a:ext cx="1795197" cy="64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2000">
                                  <a:solidFill>
                                    <a:srgbClr val="FF0000"/>
                                  </a:solidFill>
                                </a:rPr>
                                <m:t>∠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360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2878385"/>
                <a:ext cx="1795197" cy="6481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33400" y="3638490"/>
                <a:ext cx="2549250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9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360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638490"/>
                <a:ext cx="2549250" cy="7838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48804" y="4495800"/>
                <a:ext cx="2118196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240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360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04" y="4495800"/>
                <a:ext cx="2118196" cy="78386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98906" y="5467290"/>
                <a:ext cx="10536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=9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06" y="5467290"/>
                <a:ext cx="1053694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3400" y="24384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FF0000"/>
                </a:solidFill>
              </a:rPr>
              <a:t>Area of the Sector: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2438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FF0000"/>
                </a:solidFill>
              </a:rPr>
              <a:t>Area of the Triangle:</a:t>
            </a:r>
            <a:endParaRPr lang="en-US" sz="2000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038600" y="2895600"/>
                <a:ext cx="1274451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𝑏h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895600"/>
                <a:ext cx="1274451" cy="6685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014486" y="3656264"/>
                <a:ext cx="1698094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(6)(6)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486" y="3656264"/>
                <a:ext cx="1698094" cy="6685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011534" y="4476690"/>
                <a:ext cx="10333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=18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534" y="4476690"/>
                <a:ext cx="1033360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520124" y="534328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FF0000"/>
                </a:solidFill>
              </a:rPr>
              <a:t>Area of the Sector:</a:t>
            </a:r>
            <a:endParaRPr lang="en-US" sz="2000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018211" y="5800480"/>
                <a:ext cx="11970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9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−18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211" y="5800480"/>
                <a:ext cx="1197059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429000" y="5149515"/>
            <a:ext cx="2362200" cy="12207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200400" y="2362200"/>
            <a:ext cx="0" cy="3099917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1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18. </a:t>
            </a:r>
            <a:r>
              <a:rPr lang="en-US" sz="2400" b="1" dirty="0"/>
              <a:t>m ∠ </a:t>
            </a:r>
            <a:r>
              <a:rPr lang="en-US" sz="2400" b="1" dirty="0" smtClean="0"/>
              <a:t>QRO </a:t>
            </a:r>
            <a:r>
              <a:rPr lang="en-US" sz="2400" b="1" dirty="0"/>
              <a:t>= _____ </a:t>
            </a:r>
          </a:p>
        </p:txBody>
      </p:sp>
      <p:pic>
        <p:nvPicPr>
          <p:cNvPr id="6146" name="Picture 2" descr="http://assets.openstudy.com/updates/attachments/52ed92f0e4b0cdd2a983f542-tmscire-1391301396710-quadrilate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31998"/>
            <a:ext cx="3810000" cy="330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4800" y="29589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78951" y="2362200"/>
                <a:ext cx="32151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+17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−5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=180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51" y="2362200"/>
                <a:ext cx="3215176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996195" y="2800290"/>
                <a:ext cx="18900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7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+12=180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195" y="2800290"/>
                <a:ext cx="1890005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590800" y="3257490"/>
                <a:ext cx="12261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</a:rPr>
                      <m:t>7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68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257490"/>
                <a:ext cx="1226170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447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720830" y="3714690"/>
                <a:ext cx="10129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=24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830" y="3714690"/>
                <a:ext cx="101297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827506" y="4648200"/>
                <a:ext cx="27092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FF0000"/>
                        </a:solidFill>
                      </a:rPr>
                      <m:t>∠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FF0000"/>
                        </a:solidFill>
                      </a:rPr>
                      <m:t>QRO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24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+19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506" y="4648200"/>
                <a:ext cx="2709268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692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828800" y="5086290"/>
                <a:ext cx="18582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FF0000"/>
                        </a:solidFill>
                      </a:rPr>
                      <m:t>∠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FF0000"/>
                        </a:solidFill>
                      </a:rPr>
                      <m:t>QRO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67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086290"/>
                <a:ext cx="1858201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06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egentsprep.org/regents/math/geometry/gp15/circle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3352800" cy="338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524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2. What is the measure of x?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7952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8197"/>
            <a:ext cx="3200400" cy="317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524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</a:t>
            </a:r>
            <a:r>
              <a:rPr lang="en-US" sz="2400" b="1" dirty="0" smtClean="0"/>
              <a:t>. What is the measure of arc BDF?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2123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</a:t>
            </a:r>
            <a:r>
              <a:rPr lang="en-US" sz="2400" b="1" dirty="0" smtClean="0"/>
              <a:t>. What is the value of x?</a:t>
            </a:r>
            <a:endParaRPr lang="en-US" sz="2400" b="1" dirty="0"/>
          </a:p>
        </p:txBody>
      </p:sp>
      <p:pic>
        <p:nvPicPr>
          <p:cNvPr id="5122" name="Picture 2" descr="http://www.onlinemathlearning.com/image-files/arc-angles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73"/>
          <a:stretch/>
        </p:blipFill>
        <p:spPr bwMode="auto">
          <a:xfrm>
            <a:off x="4191000" y="2133600"/>
            <a:ext cx="4867841" cy="249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0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1524000"/>
                <a:ext cx="784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5. What is the area of sector PZQ in terms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24000"/>
                <a:ext cx="78486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24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8" name="Picture 2" descr="http://hotmath.com/hotmath_help/topics/sectors/sector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194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6. What is the value of x?</a:t>
            </a:r>
            <a:endParaRPr lang="en-US" sz="2400" b="1" dirty="0"/>
          </a:p>
        </p:txBody>
      </p:sp>
      <p:pic>
        <p:nvPicPr>
          <p:cNvPr id="18434" name="Picture 2" descr="http://www.mathwarehouse.com/geometry/circle/images/secant-tangent-sides/secant-tangent-side-diagr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5664"/>
            <a:ext cx="4114800" cy="292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18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1524000"/>
                <a:ext cx="784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7. What is the length of arc PQ in terms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24000"/>
                <a:ext cx="78486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24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0" name="Picture 2" descr="https://encrypted-tbn0.gstatic.com/images?q=tbn:ANd9GcQqBZd87a5uJAsC2RPtWskfkZcrtZYjYNul4v3LP9iCzzOGYF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91527"/>
            <a:ext cx="3124200" cy="29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9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561</TotalTime>
  <Words>1043</Words>
  <Application>Microsoft Office PowerPoint</Application>
  <PresentationFormat>On-screen Show (4:3)</PresentationFormat>
  <Paragraphs>138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JadeLei</dc:creator>
  <cp:lastModifiedBy>JadeLei</cp:lastModifiedBy>
  <cp:revision>26</cp:revision>
  <dcterms:created xsi:type="dcterms:W3CDTF">2015-04-12T21:48:55Z</dcterms:created>
  <dcterms:modified xsi:type="dcterms:W3CDTF">2015-05-10T21:59:26Z</dcterms:modified>
</cp:coreProperties>
</file>