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0" r:id="rId2"/>
    <p:sldId id="266" r:id="rId3"/>
    <p:sldId id="278" r:id="rId4"/>
    <p:sldId id="321" r:id="rId5"/>
    <p:sldId id="276" r:id="rId6"/>
    <p:sldId id="292" r:id="rId7"/>
    <p:sldId id="297" r:id="rId8"/>
    <p:sldId id="295" r:id="rId9"/>
    <p:sldId id="293" r:id="rId10"/>
    <p:sldId id="275" r:id="rId11"/>
    <p:sldId id="298" r:id="rId12"/>
    <p:sldId id="304" r:id="rId13"/>
    <p:sldId id="290" r:id="rId14"/>
    <p:sldId id="308" r:id="rId15"/>
    <p:sldId id="309" r:id="rId16"/>
    <p:sldId id="310" r:id="rId17"/>
    <p:sldId id="306" r:id="rId18"/>
    <p:sldId id="317" r:id="rId19"/>
    <p:sldId id="299" r:id="rId20"/>
    <p:sldId id="318" r:id="rId21"/>
    <p:sldId id="316" r:id="rId22"/>
    <p:sldId id="268" r:id="rId23"/>
    <p:sldId id="319" r:id="rId24"/>
    <p:sldId id="26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66FF"/>
    <a:srgbClr val="FF3300"/>
    <a:srgbClr val="FF0000"/>
    <a:srgbClr val="00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42" autoAdjust="0"/>
    <p:restoredTop sz="93368" autoAdjust="0"/>
  </p:normalViewPr>
  <p:slideViewPr>
    <p:cSldViewPr>
      <p:cViewPr varScale="1">
        <p:scale>
          <a:sx n="109" d="100"/>
          <a:sy n="109" d="100"/>
        </p:scale>
        <p:origin x="1530" y="78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FB8B5D3-340B-4C7B-85C1-9E07D4259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739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7D98699-93F6-45B2-A449-032A21A09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813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37404-7D41-4738-AB05-4396494327B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05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9D209-7D1D-478F-AB2F-6B84DD733F8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26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3761F-427E-4EC0-8DAF-F76708C490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9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CD707-1099-4513-B225-B4F4CEC23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48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28CB1-0BB1-44B5-B8B4-D29982095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43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26E28-61A2-4E74-97CC-FDF6449E7A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5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0E643-DE36-4EBC-B147-0C2DE7973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57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C2307-374A-420E-8C78-BF9722F5FC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1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DF772-D97D-47F3-8891-2A13BA22C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52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25067-86EE-434A-AC55-D1CBE26B6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61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03C6A-CC82-4E17-8C91-2EACE54FE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05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E8782-0745-482C-ACA6-46EE34271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48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42231-336D-45E1-9FE2-D169B9A9C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76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2ADA711-B32E-4A1D-88B1-3BC4882842B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Holt Geometry</a:t>
            </a:r>
            <a:endParaRPr lang="en-US" altLang="en-US" sz="800" b="1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>
                <a:latin typeface="Arial Black" pitchFamily="34" charset="0"/>
              </a:rPr>
              <a:t>6-6</a:t>
            </a:r>
            <a:endParaRPr lang="en-US" alt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itchFamily="34" charset="0"/>
              </a:rPr>
              <a:t>Properties of Kites and Trapezoids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7620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12/09/15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Tonight’s Homework</a:t>
            </a:r>
            <a:endParaRPr lang="en-US" b="1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2400300"/>
            <a:ext cx="5524500" cy="4143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160740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Print" panose="02000600000000000000" pitchFamily="2" charset="0"/>
              </a:rPr>
              <a:t>6-6 Practice B #1-12  </a:t>
            </a:r>
            <a:r>
              <a:rPr lang="en-US" sz="1600" b="1" dirty="0" smtClean="0">
                <a:latin typeface="Segoe Print" panose="02000600000000000000" pitchFamily="2" charset="0"/>
              </a:rPr>
              <a:t>and</a:t>
            </a:r>
          </a:p>
          <a:p>
            <a:pPr algn="ctr"/>
            <a:r>
              <a:rPr lang="en-US" b="1" dirty="0" smtClean="0">
                <a:latin typeface="Segoe Print" panose="02000600000000000000" pitchFamily="2" charset="0"/>
              </a:rPr>
              <a:t>6-6 Review for Mastery #1-5</a:t>
            </a:r>
            <a:endParaRPr lang="en-US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1143000"/>
            <a:ext cx="861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A </a:t>
            </a:r>
            <a:r>
              <a:rPr lang="en-US" altLang="en-US" b="1" u="sng" dirty="0"/>
              <a:t>trapezoid</a:t>
            </a:r>
            <a:r>
              <a:rPr lang="en-US" altLang="en-US" b="1" dirty="0"/>
              <a:t> </a:t>
            </a:r>
            <a:r>
              <a:rPr lang="en-US" altLang="en-US" dirty="0"/>
              <a:t>is a quadrilateral with exactly one pair of parallel sides. Each of the parallel sides is called a </a:t>
            </a:r>
            <a:r>
              <a:rPr lang="en-US" altLang="en-US" b="1" u="sng" dirty="0"/>
              <a:t>base</a:t>
            </a:r>
            <a:r>
              <a:rPr lang="en-US" altLang="en-US" dirty="0"/>
              <a:t>. The nonparallel sides are called </a:t>
            </a:r>
            <a:r>
              <a:rPr lang="en-US" altLang="en-US" b="1" u="sng" dirty="0"/>
              <a:t>legs</a:t>
            </a:r>
            <a:r>
              <a:rPr lang="en-US" altLang="en-US" dirty="0"/>
              <a:t>. </a:t>
            </a:r>
            <a:r>
              <a:rPr lang="en-US" altLang="en-US" b="1" u="sng" dirty="0"/>
              <a:t>Base angles</a:t>
            </a:r>
            <a:r>
              <a:rPr lang="en-US" altLang="en-US" b="1" dirty="0"/>
              <a:t> </a:t>
            </a:r>
            <a:r>
              <a:rPr lang="en-US" altLang="en-US" dirty="0"/>
              <a:t>of a trapezoid are two consecutive angles whose common side is a base.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37782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1000" y="22860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u="sng"/>
              <a:t>isosceles trapezoid</a:t>
            </a:r>
            <a:r>
              <a:rPr lang="en-US" altLang="en-US" b="1"/>
              <a:t> </a:t>
            </a:r>
            <a:r>
              <a:rPr lang="en-US" altLang="en-US"/>
              <a:t>is a trapezoid with congruent legs.  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630488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7628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4259263" y="4648200"/>
            <a:ext cx="377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Isos.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i="1">
                <a:solidFill>
                  <a:srgbClr val="3366FF"/>
                </a:solidFill>
              </a:rPr>
              <a:t>trap.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base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1: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Using Properties of Isosceles Trapezoids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2682875" cy="16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04800" y="1981200"/>
            <a:ext cx="2033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Find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A</a:t>
            </a:r>
            <a:r>
              <a:rPr lang="en-US" altLang="en-US" b="1"/>
              <a:t>.</a:t>
            </a:r>
            <a:r>
              <a:rPr lang="en-US" altLang="en-US"/>
              <a:t> 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4278313" y="3200400"/>
            <a:ext cx="391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Same-Side Int.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Thm.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4267200" y="3657600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100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C</a:t>
            </a:r>
            <a:r>
              <a:rPr lang="en-US" altLang="en-US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4238625" y="4191000"/>
            <a:ext cx="490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Subtract 100 from both sides. 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4267200" y="5181600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4267200" y="5715000"/>
            <a:ext cx="374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80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B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28600" y="3200400"/>
            <a:ext cx="334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C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B </a:t>
            </a:r>
            <a:r>
              <a:rPr lang="en-US" altLang="en-US">
                <a:sym typeface="Symbol" pitchFamily="18" charset="2"/>
              </a:rPr>
              <a:t>= 180°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12750" y="3657600"/>
            <a:ext cx="301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100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B </a:t>
            </a:r>
            <a:r>
              <a:rPr lang="en-US" altLang="en-US">
                <a:sym typeface="Symbol" pitchFamily="18" charset="2"/>
              </a:rPr>
              <a:t>= 180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447800" y="4191000"/>
            <a:ext cx="194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B </a:t>
            </a:r>
            <a:r>
              <a:rPr lang="en-US" altLang="en-US">
                <a:sym typeface="Symbol" pitchFamily="18" charset="2"/>
              </a:rPr>
              <a:t>= 80°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795463" y="4648200"/>
            <a:ext cx="155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A </a:t>
            </a:r>
            <a:r>
              <a:rPr lang="en-US" altLang="en-US">
                <a:sym typeface="Symbol" pitchFamily="18" charset="2"/>
              </a:rPr>
              <a:t> </a:t>
            </a:r>
            <a:r>
              <a:rPr lang="en-US" altLang="en-US" i="1">
                <a:sym typeface="Symbol" pitchFamily="18" charset="2"/>
              </a:rPr>
              <a:t>B</a:t>
            </a:r>
            <a:r>
              <a:rPr lang="en-US" altLang="en-US">
                <a:sym typeface="Symbol" pitchFamily="18" charset="2"/>
              </a:rPr>
              <a:t> 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447800" y="5181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 </a:t>
            </a:r>
            <a:r>
              <a:rPr lang="en-US" altLang="en-US">
                <a:sym typeface="Symbol" pitchFamily="18" charset="2"/>
              </a:rPr>
              <a:t>= m</a:t>
            </a:r>
            <a:r>
              <a:rPr lang="en-US" altLang="en-US" i="1">
                <a:sym typeface="Symbol" pitchFamily="18" charset="2"/>
              </a:rPr>
              <a:t>B</a:t>
            </a:r>
            <a:r>
              <a:rPr lang="en-US" altLang="en-US">
                <a:sym typeface="Symbol" pitchFamily="18" charset="2"/>
              </a:rPr>
              <a:t> 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524000" y="5715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 </a:t>
            </a:r>
            <a:r>
              <a:rPr lang="en-US" altLang="en-US">
                <a:sym typeface="Symbol" pitchFamily="18" charset="2"/>
              </a:rPr>
              <a:t>=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80°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9" grpId="0"/>
      <p:bldP spid="50187" grpId="0"/>
      <p:bldP spid="50188" grpId="0"/>
      <p:bldP spid="50190" grpId="0"/>
      <p:bldP spid="50201" grpId="0"/>
      <p:bldP spid="50204" grpId="0"/>
      <p:bldP spid="50205" grpId="0"/>
      <p:bldP spid="50206" grpId="0"/>
      <p:bldP spid="50207" grpId="0"/>
      <p:bldP spid="50208" grpId="0"/>
      <p:bldP spid="50209" grpId="0"/>
      <p:bldP spid="502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Using Properties of Isosceles Trapezoids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04800" y="1752600"/>
            <a:ext cx="548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KB = 21.9</a:t>
            </a:r>
            <a:r>
              <a:rPr lang="en-US" altLang="en-US" b="1"/>
              <a:t>m and </a:t>
            </a:r>
            <a:r>
              <a:rPr lang="en-US" altLang="en-US" b="1" i="1"/>
              <a:t>MF</a:t>
            </a:r>
            <a:r>
              <a:rPr lang="en-US" altLang="en-US" b="1"/>
              <a:t> = 32.7. Find </a:t>
            </a:r>
            <a:r>
              <a:rPr lang="en-US" altLang="en-US" b="1" i="1"/>
              <a:t>FB</a:t>
            </a:r>
            <a:r>
              <a:rPr lang="en-US" altLang="en-US" b="1"/>
              <a:t>.</a:t>
            </a:r>
            <a:r>
              <a:rPr lang="en-US" altLang="en-US"/>
              <a:t>  </a:t>
            </a:r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1524000"/>
            <a:ext cx="30559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765425" y="2768600"/>
            <a:ext cx="3881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Isos.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altLang="en-US" i="1">
                <a:solidFill>
                  <a:srgbClr val="3366FF"/>
                </a:solidFill>
              </a:rPr>
              <a:t> trap.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base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2773363" y="3355975"/>
            <a:ext cx="261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/>
              <a:t> 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segs.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2768600" y="3886200"/>
            <a:ext cx="373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32.7 for FM.</a:t>
            </a: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2889250" y="4452938"/>
            <a:ext cx="255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Seg. Add. Post.</a:t>
            </a: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2876550" y="5029200"/>
            <a:ext cx="619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21.9 for KB and 32.7 for KJ.</a:t>
            </a: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2894013" y="5562600"/>
            <a:ext cx="490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Subtract 21.9 from both sides.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1131888" y="3352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KJ</a:t>
            </a:r>
            <a:r>
              <a:rPr lang="en-US" altLang="en-US"/>
              <a:t> = </a:t>
            </a:r>
            <a:r>
              <a:rPr lang="en-US" altLang="en-US" i="1"/>
              <a:t>FM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1143000" y="3886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KJ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32.7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228600" y="4495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KB + BJ</a:t>
            </a:r>
            <a:r>
              <a:rPr lang="en-US" altLang="en-US"/>
              <a:t> = </a:t>
            </a:r>
            <a:r>
              <a:rPr lang="en-US" altLang="en-US" i="1"/>
              <a:t>KJ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-53975" y="5029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21.9</a:t>
            </a:r>
            <a:r>
              <a:rPr lang="en-US" altLang="en-US" i="1"/>
              <a:t> + BJ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00"/>
                </a:solidFill>
              </a:rPr>
              <a:t>32.7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1143000" y="5562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BJ</a:t>
            </a:r>
            <a:r>
              <a:rPr lang="en-US" altLang="en-US"/>
              <a:t> = 10.8</a:t>
            </a:r>
          </a:p>
        </p:txBody>
      </p:sp>
      <p:pic>
        <p:nvPicPr>
          <p:cNvPr id="70687" name="Picture 3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8" y="2819400"/>
            <a:ext cx="119062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443288" y="1992313"/>
            <a:ext cx="1814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Same line.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475038" y="2517775"/>
            <a:ext cx="409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Isos. trap.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base </a:t>
            </a:r>
            <a:r>
              <a:rPr lang="en-US" altLang="en-US" i="1"/>
              <a:t>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/>
              <a:t> 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3475038" y="3127375"/>
            <a:ext cx="328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Isos. trap.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legs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/>
              <a:t> 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3449638" y="3711575"/>
            <a:ext cx="91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SAS</a:t>
            </a:r>
            <a:r>
              <a:rPr lang="en-US" altLang="en-US" i="1"/>
              <a:t> 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3479800" y="425608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CPCTC </a:t>
            </a:r>
          </a:p>
        </p:txBody>
      </p:sp>
      <p:sp>
        <p:nvSpPr>
          <p:cNvPr id="71699" name="Rectangle 19"/>
          <p:cNvSpPr>
            <a:spLocks noChangeArrowheads="1"/>
          </p:cNvSpPr>
          <p:nvPr/>
        </p:nvSpPr>
        <p:spPr bwMode="auto">
          <a:xfrm>
            <a:off x="3451225" y="4879975"/>
            <a:ext cx="211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Vert.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/>
              <a:t> </a:t>
            </a:r>
          </a:p>
        </p:txBody>
      </p:sp>
      <p:pic>
        <p:nvPicPr>
          <p:cNvPr id="71701" name="Picture 21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2057400"/>
            <a:ext cx="10858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685800" y="2514600"/>
            <a:ext cx="212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KFJ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MJF</a:t>
            </a:r>
            <a:endParaRPr lang="en-US" altLang="en-US">
              <a:sym typeface="Symbol" pitchFamily="18" charset="2"/>
            </a:endParaRPr>
          </a:p>
        </p:txBody>
      </p:sp>
      <p:pic>
        <p:nvPicPr>
          <p:cNvPr id="71703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46425"/>
            <a:ext cx="12001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609600" y="4343400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BKF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BMJ</a:t>
            </a:r>
            <a:endParaRPr lang="en-US" altLang="en-US">
              <a:sym typeface="Symbol" pitchFamily="18" charset="2"/>
            </a:endParaRP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609600" y="4899025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FBK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JBM</a:t>
            </a:r>
            <a:endParaRPr lang="en-US" altLang="en-US">
              <a:sym typeface="Symbol" pitchFamily="18" charset="2"/>
            </a:endParaRP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730250" y="3733800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/>
              <a:t>∆</a:t>
            </a:r>
            <a:r>
              <a:rPr lang="en-US" altLang="en-US" i="1">
                <a:sym typeface="Symbol" pitchFamily="18" charset="2"/>
              </a:rPr>
              <a:t>FKJ</a:t>
            </a:r>
            <a:r>
              <a:rPr lang="en-US" altLang="en-US">
                <a:sym typeface="Symbol" pitchFamily="18" charset="2"/>
              </a:rPr>
              <a:t>  </a:t>
            </a:r>
            <a:r>
              <a:rPr lang="el-GR" altLang="en-US"/>
              <a:t>∆</a:t>
            </a:r>
            <a:r>
              <a:rPr lang="en-US" altLang="en-US" i="1">
                <a:sym typeface="Symbol" pitchFamily="18" charset="2"/>
              </a:rPr>
              <a:t>JMF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/>
      <p:bldP spid="71690" grpId="0"/>
      <p:bldP spid="71694" grpId="0"/>
      <p:bldP spid="71696" grpId="0"/>
      <p:bldP spid="71699" grpId="0"/>
      <p:bldP spid="71702" grpId="0"/>
      <p:bldP spid="71705" grpId="0"/>
      <p:bldP spid="71706" grpId="0"/>
      <p:bldP spid="717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008438" y="2082800"/>
            <a:ext cx="328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Isos. trap.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legs 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3992563" y="2644775"/>
            <a:ext cx="808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AAS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3984625" y="335280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CPCTC 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3979863" y="3965575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olidFill>
                  <a:srgbClr val="3366FF"/>
                </a:solidFill>
              </a:rPr>
              <a:t> segs. 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3987800" y="4572000"/>
            <a:ext cx="365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10.8 for JB.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</a:p>
        </p:txBody>
      </p:sp>
      <p:pic>
        <p:nvPicPr>
          <p:cNvPr id="72722" name="Picture 1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12001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295400" y="2667000"/>
            <a:ext cx="2211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/>
              <a:t>∆</a:t>
            </a:r>
            <a:r>
              <a:rPr lang="en-US" altLang="en-US" i="1">
                <a:sym typeface="Symbol" pitchFamily="18" charset="2"/>
              </a:rPr>
              <a:t>FBK</a:t>
            </a:r>
            <a:r>
              <a:rPr lang="en-US" altLang="en-US">
                <a:sym typeface="Symbol" pitchFamily="18" charset="2"/>
              </a:rPr>
              <a:t>  </a:t>
            </a:r>
            <a:r>
              <a:rPr lang="el-GR" altLang="en-US"/>
              <a:t>∆</a:t>
            </a:r>
            <a:r>
              <a:rPr lang="en-US" altLang="en-US" i="1">
                <a:sym typeface="Symbol" pitchFamily="18" charset="2"/>
              </a:rPr>
              <a:t>JBM</a:t>
            </a:r>
          </a:p>
        </p:txBody>
      </p:sp>
      <p:pic>
        <p:nvPicPr>
          <p:cNvPr id="72724" name="Picture 20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111442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1676400" y="3962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FB</a:t>
            </a:r>
            <a:r>
              <a:rPr lang="en-US" altLang="en-US"/>
              <a:t> = </a:t>
            </a:r>
            <a:r>
              <a:rPr lang="en-US" altLang="en-US" i="1"/>
              <a:t>JB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1676400" y="4572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FB</a:t>
            </a:r>
            <a:r>
              <a:rPr lang="en-US" altLang="en-US"/>
              <a:t> = </a:t>
            </a:r>
            <a:r>
              <a:rPr lang="en-US" altLang="en-US" i="1">
                <a:solidFill>
                  <a:srgbClr val="FF0000"/>
                </a:solidFill>
              </a:rPr>
              <a:t>10.8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/>
      <p:bldP spid="72716" grpId="0"/>
      <p:bldP spid="72718" grpId="0"/>
      <p:bldP spid="72720" grpId="0"/>
      <p:bldP spid="72723" grpId="0"/>
      <p:bldP spid="72725" grpId="0"/>
      <p:bldP spid="727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83386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3: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Applying Conditions for Isosceles Trapezoids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1600200"/>
            <a:ext cx="2798762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81000" y="1676400"/>
            <a:ext cx="5730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b="1"/>
              <a:t>Find the value of </a:t>
            </a:r>
            <a:r>
              <a:rPr lang="en-US" altLang="en-US" b="1" i="1"/>
              <a:t>a</a:t>
            </a:r>
            <a:r>
              <a:rPr lang="en-US" altLang="en-US" b="1"/>
              <a:t> so that </a:t>
            </a:r>
            <a:r>
              <a:rPr lang="en-US" altLang="en-US" b="1" i="1"/>
              <a:t>PQRS</a:t>
            </a:r>
            <a:r>
              <a:rPr lang="en-US" altLang="en-US" b="1"/>
              <a:t> is isosceles.</a:t>
            </a:r>
            <a:r>
              <a:rPr lang="en-US" altLang="en-US"/>
              <a:t> 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04800" y="5943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a</a:t>
            </a:r>
            <a:r>
              <a:rPr lang="en-US" altLang="en-US"/>
              <a:t> = 9 or </a:t>
            </a:r>
            <a:r>
              <a:rPr lang="en-US" altLang="en-US" i="1"/>
              <a:t>a</a:t>
            </a:r>
            <a:r>
              <a:rPr lang="en-US" altLang="en-US"/>
              <a:t> = –9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2971800" y="2689225"/>
            <a:ext cx="3732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Trap. with pair base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altLang="en-US" i="1">
                <a:solidFill>
                  <a:srgbClr val="3366FF"/>
                </a:solidFill>
              </a:rPr>
              <a:t>isosc. trap.</a:t>
            </a: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3048000" y="3584575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2971800" y="4179888"/>
            <a:ext cx="548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2a</a:t>
            </a:r>
            <a:r>
              <a:rPr lang="en-US" altLang="en-US" i="1" baseline="30000">
                <a:solidFill>
                  <a:srgbClr val="3366FF"/>
                </a:solidFill>
              </a:rPr>
              <a:t>2</a:t>
            </a:r>
            <a:r>
              <a:rPr lang="en-US" altLang="en-US" i="1">
                <a:solidFill>
                  <a:srgbClr val="3366FF"/>
                </a:solidFill>
              </a:rPr>
              <a:t> – 54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and a</a:t>
            </a:r>
            <a:r>
              <a:rPr lang="en-US" altLang="en-US" i="1" baseline="30000">
                <a:solidFill>
                  <a:srgbClr val="3366FF"/>
                </a:solidFill>
              </a:rPr>
              <a:t>2 </a:t>
            </a:r>
            <a:r>
              <a:rPr lang="en-US" altLang="en-US" i="1">
                <a:solidFill>
                  <a:srgbClr val="3366FF"/>
                </a:solidFill>
              </a:rPr>
              <a:t>+ 27 for m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P</a:t>
            </a:r>
            <a:r>
              <a:rPr lang="en-US" altLang="en-US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3017838" y="5105400"/>
            <a:ext cx="58213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Subtract a</a:t>
            </a:r>
            <a:r>
              <a:rPr lang="en-US" altLang="en-US" i="1" baseline="30000">
                <a:solidFill>
                  <a:srgbClr val="3366FF"/>
                </a:solidFill>
              </a:rPr>
              <a:t>2 </a:t>
            </a:r>
            <a:r>
              <a:rPr lang="en-US" altLang="en-US" i="1">
                <a:solidFill>
                  <a:srgbClr val="3366FF"/>
                </a:solidFill>
              </a:rPr>
              <a:t>from both sides and add 54 to both sides.</a:t>
            </a:r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3036888" y="5943600"/>
            <a:ext cx="5497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Find the square root of both sides.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838200" y="2819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S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P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533400" y="3505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S</a:t>
            </a:r>
            <a:r>
              <a:rPr lang="en-US" altLang="en-US">
                <a:sym typeface="Symbol" pitchFamily="18" charset="2"/>
              </a:rPr>
              <a:t> = m</a:t>
            </a:r>
            <a:r>
              <a:rPr lang="en-US" altLang="en-US" i="1">
                <a:sym typeface="Symbol" pitchFamily="18" charset="2"/>
              </a:rPr>
              <a:t>P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0" y="4343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  <a:r>
              <a:rPr lang="en-US" altLang="en-US" i="1"/>
              <a:t>a</a:t>
            </a:r>
            <a:r>
              <a:rPr lang="en-US" altLang="en-US" baseline="30000"/>
              <a:t>2</a:t>
            </a:r>
            <a:r>
              <a:rPr lang="en-US" altLang="en-US"/>
              <a:t> – 54 = </a:t>
            </a:r>
            <a:r>
              <a:rPr lang="en-US" altLang="en-US" i="1"/>
              <a:t>a</a:t>
            </a:r>
            <a:r>
              <a:rPr lang="en-US" altLang="en-US" baseline="30000"/>
              <a:t>2</a:t>
            </a:r>
            <a:r>
              <a:rPr lang="en-US" altLang="en-US"/>
              <a:t> + 27 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1066800" y="525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a</a:t>
            </a:r>
            <a:r>
              <a:rPr lang="en-US" altLang="en-US" baseline="30000"/>
              <a:t>2</a:t>
            </a:r>
            <a:r>
              <a:rPr lang="en-US" altLang="en-US"/>
              <a:t> = 81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/>
      <p:bldP spid="67594" grpId="0"/>
      <p:bldP spid="67602" grpId="0"/>
      <p:bldP spid="67604" grpId="0"/>
      <p:bldP spid="67605" grpId="0"/>
      <p:bldP spid="67606" grpId="0"/>
      <p:bldP spid="67607" grpId="0"/>
      <p:bldP spid="67608" grpId="0"/>
      <p:bldP spid="67609" grpId="0"/>
      <p:bldP spid="676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83386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4: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Applying Conditions for Isosceles Trapezoids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8175"/>
            <a:ext cx="2667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28600" y="1752600"/>
            <a:ext cx="662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/>
              <a:t>AD </a:t>
            </a:r>
            <a:r>
              <a:rPr lang="en-US" altLang="en-US" b="1"/>
              <a:t>= 12</a:t>
            </a:r>
            <a:r>
              <a:rPr lang="en-US" altLang="en-US" b="1" i="1"/>
              <a:t>x </a:t>
            </a:r>
            <a:r>
              <a:rPr lang="en-US" altLang="en-US" b="1"/>
              <a:t>– 11, and </a:t>
            </a:r>
            <a:r>
              <a:rPr lang="en-US" altLang="en-US" b="1" i="1"/>
              <a:t>BC </a:t>
            </a:r>
            <a:r>
              <a:rPr lang="en-US" altLang="en-US" b="1"/>
              <a:t>= 9</a:t>
            </a:r>
            <a:r>
              <a:rPr lang="en-US" altLang="en-US" b="1" i="1"/>
              <a:t>x </a:t>
            </a:r>
            <a:r>
              <a:rPr lang="en-US" altLang="en-US" b="1"/>
              <a:t>– 2. Find the value of </a:t>
            </a:r>
            <a:r>
              <a:rPr lang="en-US" altLang="en-US" b="1" i="1"/>
              <a:t>x </a:t>
            </a:r>
            <a:r>
              <a:rPr lang="en-US" altLang="en-US" b="1"/>
              <a:t>so that </a:t>
            </a:r>
            <a:r>
              <a:rPr lang="en-US" altLang="en-US" b="1" i="1"/>
              <a:t>ABCD </a:t>
            </a:r>
            <a:r>
              <a:rPr lang="en-US" altLang="en-US" b="1"/>
              <a:t>is isosceles.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798763" y="3051175"/>
            <a:ext cx="363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Diags.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 i="1">
                <a:solidFill>
                  <a:srgbClr val="3366FF"/>
                </a:solidFill>
              </a:rPr>
              <a:t>isosc. trap.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2819400" y="356235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/>
              <a:t>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segs.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819400" y="4038600"/>
            <a:ext cx="518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12x – 11 for AD and 9x – 2 for BC.</a:t>
            </a: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2789238" y="4968875"/>
            <a:ext cx="59737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Subtract 9x from both sides and add 11 to both sides.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2819400" y="5867400"/>
            <a:ext cx="370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Divide both sides by 3.</a:t>
            </a:r>
          </a:p>
        </p:txBody>
      </p:sp>
      <p:pic>
        <p:nvPicPr>
          <p:cNvPr id="79890" name="Picture 1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81338"/>
            <a:ext cx="12382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838200" y="3657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AD</a:t>
            </a:r>
            <a:r>
              <a:rPr lang="en-US" altLang="en-US"/>
              <a:t> = </a:t>
            </a:r>
            <a:r>
              <a:rPr lang="en-US" altLang="en-US" i="1"/>
              <a:t>BC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-76200" y="4267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12</a:t>
            </a:r>
            <a:r>
              <a:rPr lang="en-US" altLang="en-US" i="1"/>
              <a:t>x</a:t>
            </a:r>
            <a:r>
              <a:rPr lang="en-US" altLang="en-US"/>
              <a:t> – 11 = 9</a:t>
            </a:r>
            <a:r>
              <a:rPr lang="en-US" altLang="en-US" i="1"/>
              <a:t>x</a:t>
            </a:r>
            <a:r>
              <a:rPr lang="en-US" altLang="en-US"/>
              <a:t> – 2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914400" y="5105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  <a:r>
              <a:rPr lang="en-US" altLang="en-US" i="1"/>
              <a:t>x</a:t>
            </a:r>
            <a:r>
              <a:rPr lang="en-US" altLang="en-US"/>
              <a:t> = 9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1143000" y="5867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x</a:t>
            </a:r>
            <a:r>
              <a:rPr lang="en-US" altLang="en-US"/>
              <a:t> =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  <p:bldP spid="79885" grpId="0"/>
      <p:bldP spid="79887" grpId="0"/>
      <p:bldP spid="79888" grpId="0"/>
      <p:bldP spid="79889" grpId="0"/>
      <p:bldP spid="79891" grpId="0"/>
      <p:bldP spid="79892" grpId="0"/>
      <p:bldP spid="79893" grpId="0"/>
      <p:bldP spid="798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57200" y="990600"/>
            <a:ext cx="8534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</a:t>
            </a:r>
            <a:r>
              <a:rPr lang="en-US" altLang="en-US" b="1" u="sng"/>
              <a:t>midsegment of a trapezoid</a:t>
            </a:r>
            <a:r>
              <a:rPr lang="en-US" altLang="en-US" b="1"/>
              <a:t> </a:t>
            </a:r>
            <a:r>
              <a:rPr lang="en-US" altLang="en-US"/>
              <a:t>is the segment whose endpoints are the midpoints of the legs. In Lesson 5-1, you studied the Triangle Midsegment Theorem. The Trapezoid Midsegment Theorem is similar to it.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0"/>
            <a:ext cx="4205288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81000" y="12954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 </a:t>
            </a:r>
            <a:r>
              <a:rPr lang="en-US" altLang="en-US" b="1" u="sng"/>
              <a:t>kite</a:t>
            </a:r>
            <a:r>
              <a:rPr lang="en-US" altLang="en-US" b="1"/>
              <a:t> </a:t>
            </a:r>
            <a:r>
              <a:rPr lang="en-US" altLang="en-US"/>
              <a:t>is a quadrilateral with exactly two pairs of congruent consecutive sides.</a:t>
            </a:r>
          </a:p>
        </p:txBody>
      </p:sp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4600"/>
            <a:ext cx="4078288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7628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1:</a:t>
            </a:r>
            <a:endParaRPr lang="en-US" altLang="en-US" sz="2600" dirty="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09600" y="1828800"/>
            <a:ext cx="1595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Find </a:t>
            </a:r>
            <a:r>
              <a:rPr lang="en-US" altLang="en-US" b="1" i="1"/>
              <a:t>EH</a:t>
            </a:r>
            <a:r>
              <a:rPr lang="en-US" altLang="en-US" b="1"/>
              <a:t>.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955925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3219450" y="2917825"/>
            <a:ext cx="384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Trap. Midsegment Thm.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198813" y="3908425"/>
            <a:ext cx="4492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the given values.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3198813" y="4768850"/>
            <a:ext cx="153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Simplify.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192463" y="5378450"/>
            <a:ext cx="3948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Multiply both sides by 2.</a:t>
            </a:r>
          </a:p>
        </p:txBody>
      </p:sp>
      <p:pic>
        <p:nvPicPr>
          <p:cNvPr id="78862" name="Picture 1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4765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63" name="Picture 15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24860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09600" y="54102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33</a:t>
            </a:r>
            <a:r>
              <a:rPr lang="en-US" altLang="en-US" i="1"/>
              <a:t> </a:t>
            </a:r>
            <a:r>
              <a:rPr lang="en-US" altLang="en-US"/>
              <a:t>= 25 + </a:t>
            </a:r>
            <a:r>
              <a:rPr lang="en-US" altLang="en-US" i="1"/>
              <a:t>EH</a:t>
            </a: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3192463" y="5911850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Subtract 25 from both sides.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09600" y="59436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13</a:t>
            </a:r>
            <a:r>
              <a:rPr lang="en-US" altLang="en-US" i="1"/>
              <a:t> </a:t>
            </a:r>
            <a:r>
              <a:rPr lang="en-US" altLang="en-US"/>
              <a:t>= </a:t>
            </a:r>
            <a:r>
              <a:rPr lang="en-US" altLang="en-US" i="1"/>
              <a:t>EH</a:t>
            </a:r>
          </a:p>
        </p:txBody>
      </p:sp>
      <p:grpSp>
        <p:nvGrpSpPr>
          <p:cNvPr id="78877" name="Group 29"/>
          <p:cNvGrpSpPr>
            <a:grpSpLocks/>
          </p:cNvGrpSpPr>
          <p:nvPr/>
        </p:nvGrpSpPr>
        <p:grpSpPr bwMode="auto">
          <a:xfrm>
            <a:off x="609600" y="3835400"/>
            <a:ext cx="2971800" cy="655638"/>
            <a:chOff x="384" y="2416"/>
            <a:chExt cx="1872" cy="413"/>
          </a:xfrm>
        </p:grpSpPr>
        <p:sp>
          <p:nvSpPr>
            <p:cNvPr id="78869" name="Line 21"/>
            <p:cNvSpPr>
              <a:spLocks noChangeShapeType="1"/>
            </p:cNvSpPr>
            <p:nvPr/>
          </p:nvSpPr>
          <p:spPr bwMode="auto">
            <a:xfrm>
              <a:off x="967" y="2634"/>
              <a:ext cx="11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Rectangle 24"/>
            <p:cNvSpPr>
              <a:spLocks noChangeArrowheads="1"/>
            </p:cNvSpPr>
            <p:nvPr/>
          </p:nvSpPr>
          <p:spPr bwMode="auto">
            <a:xfrm>
              <a:off x="976" y="2416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altLang="en-US"/>
            </a:p>
          </p:txBody>
        </p:sp>
        <p:sp>
          <p:nvSpPr>
            <p:cNvPr id="78873" name="Rectangle 25"/>
            <p:cNvSpPr>
              <a:spLocks noChangeArrowheads="1"/>
            </p:cNvSpPr>
            <p:nvPr/>
          </p:nvSpPr>
          <p:spPr bwMode="auto">
            <a:xfrm>
              <a:off x="384" y="2496"/>
              <a:ext cx="18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Arial" charset="0"/>
                </a:rPr>
                <a:t>16.5 =    </a:t>
              </a:r>
              <a:r>
                <a:rPr lang="en-US" altLang="en-US" sz="2800">
                  <a:solidFill>
                    <a:srgbClr val="000000"/>
                  </a:solidFill>
                  <a:latin typeface="Arial" charset="0"/>
                </a:rPr>
                <a:t>(</a:t>
              </a:r>
              <a:r>
                <a:rPr lang="en-US" altLang="en-US">
                  <a:solidFill>
                    <a:srgbClr val="000000"/>
                  </a:solidFill>
                  <a:latin typeface="Arial" charset="0"/>
                </a:rPr>
                <a:t>25 + </a:t>
              </a:r>
              <a:r>
                <a:rPr lang="en-US" altLang="en-US" i="1">
                  <a:solidFill>
                    <a:srgbClr val="000000"/>
                  </a:solidFill>
                  <a:latin typeface="Arial" charset="0"/>
                </a:rPr>
                <a:t>EH</a:t>
              </a:r>
              <a:r>
                <a:rPr lang="en-US" altLang="en-US" sz="280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 altLang="en-US" sz="2800"/>
            </a:p>
          </p:txBody>
        </p:sp>
        <p:sp>
          <p:nvSpPr>
            <p:cNvPr id="78874" name="Rectangle 26"/>
            <p:cNvSpPr>
              <a:spLocks noChangeArrowheads="1"/>
            </p:cNvSpPr>
            <p:nvPr/>
          </p:nvSpPr>
          <p:spPr bwMode="auto">
            <a:xfrm>
              <a:off x="976" y="2608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/>
      <p:bldP spid="78859" grpId="0"/>
      <p:bldP spid="78860" grpId="0"/>
      <p:bldP spid="78861" grpId="0"/>
      <p:bldP spid="78864" grpId="0"/>
      <p:bldP spid="78865" grpId="0"/>
      <p:bldP spid="788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606550"/>
            <a:ext cx="5791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63550" indent="-463550">
              <a:defRPr>
                <a:solidFill>
                  <a:schemeClr val="tx1"/>
                </a:solidFill>
                <a:latin typeface="Arial" charset="0"/>
              </a:defRPr>
            </a:lvl1pPr>
            <a:lvl2pPr marL="5778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latin typeface="Verdana" pitchFamily="34" charset="0"/>
              </a:rPr>
              <a:t>1.</a:t>
            </a:r>
            <a:r>
              <a:rPr lang="en-US" altLang="en-US">
                <a:latin typeface="Verdana" pitchFamily="34" charset="0"/>
              </a:rPr>
              <a:t> Erin is making a kite based on the pattern below. About how much binding does Erin need to cover the edges of the kite?</a:t>
            </a:r>
          </a:p>
          <a:p>
            <a:endParaRPr lang="en-US" altLang="en-US">
              <a:latin typeface="Verdana" pitchFamily="34" charset="0"/>
            </a:endParaRPr>
          </a:p>
          <a:p>
            <a:endParaRPr lang="en-US" altLang="en-US">
              <a:latin typeface="Verdana" pitchFamily="34" charset="0"/>
            </a:endParaRPr>
          </a:p>
          <a:p>
            <a:r>
              <a:rPr lang="en-US" altLang="en-US" b="1">
                <a:latin typeface="Verdana" pitchFamily="34" charset="0"/>
              </a:rPr>
              <a:t>In kite </a:t>
            </a:r>
            <a:r>
              <a:rPr lang="en-US" altLang="en-US" b="1" i="1">
                <a:latin typeface="Verdana" pitchFamily="34" charset="0"/>
              </a:rPr>
              <a:t>HJKL</a:t>
            </a:r>
            <a:r>
              <a:rPr lang="en-US" altLang="en-US" b="1">
                <a:latin typeface="Verdana" pitchFamily="34" charset="0"/>
              </a:rPr>
              <a:t>, m</a:t>
            </a:r>
            <a:r>
              <a:rPr lang="en-US" altLang="en-US" b="1"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b="1" i="1">
                <a:latin typeface="Verdana" pitchFamily="34" charset="0"/>
              </a:rPr>
              <a:t>KLP</a:t>
            </a:r>
            <a:r>
              <a:rPr lang="en-US" altLang="en-US" b="1">
                <a:latin typeface="Verdana" pitchFamily="34" charset="0"/>
              </a:rPr>
              <a:t> = 72°,</a:t>
            </a:r>
          </a:p>
          <a:p>
            <a:r>
              <a:rPr lang="en-US" altLang="en-US" b="1">
                <a:latin typeface="Verdana" pitchFamily="34" charset="0"/>
              </a:rPr>
              <a:t>and m</a:t>
            </a:r>
            <a:r>
              <a:rPr lang="en-US" altLang="en-US" b="1"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b="1" i="1">
                <a:latin typeface="Verdana" pitchFamily="34" charset="0"/>
              </a:rPr>
              <a:t>HJP</a:t>
            </a:r>
            <a:r>
              <a:rPr lang="en-US" altLang="en-US" b="1">
                <a:latin typeface="Verdana" pitchFamily="34" charset="0"/>
              </a:rPr>
              <a:t> = 49.5°. Find each</a:t>
            </a:r>
          </a:p>
          <a:p>
            <a:r>
              <a:rPr lang="en-US" altLang="en-US" b="1">
                <a:latin typeface="Verdana" pitchFamily="34" charset="0"/>
              </a:rPr>
              <a:t>measure.</a:t>
            </a:r>
            <a:r>
              <a:rPr lang="en-US" altLang="en-US">
                <a:latin typeface="Verdana" pitchFamily="34" charset="0"/>
              </a:rPr>
              <a:t>	</a:t>
            </a:r>
          </a:p>
          <a:p>
            <a:endParaRPr lang="en-US" altLang="en-US" b="1">
              <a:latin typeface="Verdana" pitchFamily="34" charset="0"/>
            </a:endParaRPr>
          </a:p>
          <a:p>
            <a:r>
              <a:rPr lang="en-US" altLang="en-US" b="1">
                <a:latin typeface="Verdana" pitchFamily="34" charset="0"/>
              </a:rPr>
              <a:t>2.</a:t>
            </a:r>
            <a:r>
              <a:rPr lang="en-US" altLang="en-US">
                <a:latin typeface="Verdana" pitchFamily="34" charset="0"/>
              </a:rPr>
              <a:t> m</a:t>
            </a:r>
            <a:r>
              <a:rPr lang="en-US" altLang="en-US" b="1"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i="1">
                <a:latin typeface="Verdana" pitchFamily="34" charset="0"/>
              </a:rPr>
              <a:t>LHJ			</a:t>
            </a:r>
            <a:r>
              <a:rPr lang="en-US" altLang="en-US" b="1">
                <a:latin typeface="Verdana" pitchFamily="34" charset="0"/>
              </a:rPr>
              <a:t>3. </a:t>
            </a:r>
            <a:r>
              <a:rPr lang="en-US" altLang="en-US">
                <a:latin typeface="Verdana" pitchFamily="34" charset="0"/>
              </a:rPr>
              <a:t>m</a:t>
            </a:r>
            <a:r>
              <a:rPr lang="en-US" altLang="en-US" b="1"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i="1">
                <a:latin typeface="Verdana" pitchFamily="34" charset="0"/>
              </a:rPr>
              <a:t>PKL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14400" y="3200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about 191.2 in.</a:t>
            </a:r>
            <a:endParaRPr lang="en-US" altLang="en-US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68463"/>
            <a:ext cx="2401888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3352800"/>
            <a:ext cx="2233612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362200" y="5257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81°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019800" y="5257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18°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29" grpId="0" autoUpdateAnimBg="0"/>
      <p:bldP spid="1743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79248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b="1"/>
              <a:t>Use the diagram for Items 4 and 5.</a:t>
            </a:r>
          </a:p>
          <a:p>
            <a:endParaRPr lang="en-US" altLang="en-US" b="1"/>
          </a:p>
          <a:p>
            <a:r>
              <a:rPr lang="en-US" altLang="en-US" b="1"/>
              <a:t>4.</a:t>
            </a:r>
            <a:r>
              <a:rPr lang="en-US" altLang="en-US"/>
              <a:t>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i="1"/>
              <a:t>WZY </a:t>
            </a:r>
            <a:r>
              <a:rPr lang="en-US" altLang="en-US" b="1"/>
              <a:t>= </a:t>
            </a:r>
            <a:r>
              <a:rPr lang="en-US" altLang="en-US"/>
              <a:t>61°. Find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i="1"/>
              <a:t>WXY</a:t>
            </a:r>
            <a:r>
              <a:rPr lang="en-US" altLang="en-US"/>
              <a:t>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 b="1"/>
              <a:t>5.</a:t>
            </a:r>
            <a:r>
              <a:rPr lang="en-US" altLang="en-US"/>
              <a:t> </a:t>
            </a:r>
            <a:r>
              <a:rPr lang="en-US" altLang="en-US" i="1"/>
              <a:t>XV </a:t>
            </a:r>
            <a:r>
              <a:rPr lang="en-US" altLang="en-US" b="1"/>
              <a:t>= </a:t>
            </a:r>
            <a:r>
              <a:rPr lang="en-US" altLang="en-US"/>
              <a:t>4.6, and </a:t>
            </a:r>
            <a:r>
              <a:rPr lang="en-US" altLang="en-US" i="1"/>
              <a:t>WY </a:t>
            </a:r>
            <a:r>
              <a:rPr lang="en-US" altLang="en-US" b="1"/>
              <a:t>= </a:t>
            </a:r>
            <a:r>
              <a:rPr lang="en-US" altLang="en-US"/>
              <a:t>14.2. Find </a:t>
            </a:r>
            <a:r>
              <a:rPr lang="en-US" altLang="en-US" i="1"/>
              <a:t>VZ</a:t>
            </a:r>
            <a:r>
              <a:rPr lang="en-US" altLang="en-US"/>
              <a:t>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 b="1"/>
              <a:t>6. </a:t>
            </a:r>
            <a:r>
              <a:rPr lang="en-US" altLang="en-US"/>
              <a:t>Find </a:t>
            </a:r>
            <a:r>
              <a:rPr lang="en-US" altLang="en-US" i="1"/>
              <a:t>LP</a:t>
            </a:r>
            <a:r>
              <a:rPr lang="en-US" altLang="en-US"/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altLang="en-US" sz="800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119°</a:t>
            </a:r>
          </a:p>
        </p:txBody>
      </p:sp>
      <p:pic>
        <p:nvPicPr>
          <p:cNvPr id="850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2514600"/>
            <a:ext cx="262255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0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1919288" cy="199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838200" y="3886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9.6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914400" y="4953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utoUpdateAnimBg="0"/>
      <p:bldP spid="85002" grpId="0" autoUpdateAnimBg="0"/>
      <p:bldP spid="8500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5029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 dirty="0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sz="2800" dirty="0">
              <a:latin typeface="Verdana" pitchFamily="34" charset="0"/>
            </a:endParaRPr>
          </a:p>
          <a:p>
            <a:r>
              <a:rPr lang="en-US" altLang="en-US" sz="2800" b="1" dirty="0">
                <a:latin typeface="Verdana" pitchFamily="34" charset="0"/>
              </a:rPr>
              <a:t>Solve for x.</a:t>
            </a:r>
          </a:p>
          <a:p>
            <a:endParaRPr lang="en-US" altLang="en-US" sz="800" b="1" dirty="0">
              <a:latin typeface="Verdana" pitchFamily="34" charset="0"/>
            </a:endParaRPr>
          </a:p>
          <a:p>
            <a:endParaRPr lang="en-US" altLang="en-US" sz="800" dirty="0">
              <a:latin typeface="Verdana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en-US" sz="2800" b="1" dirty="0">
                <a:latin typeface="Verdana" pitchFamily="34" charset="0"/>
              </a:rPr>
              <a:t>1.</a:t>
            </a:r>
            <a:r>
              <a:rPr lang="en-US" altLang="en-US" sz="2800" dirty="0">
                <a:latin typeface="Verdana" pitchFamily="34" charset="0"/>
              </a:rPr>
              <a:t> </a:t>
            </a:r>
            <a:r>
              <a:rPr lang="en-US" altLang="en-US" sz="2800" i="1" dirty="0">
                <a:latin typeface="Verdana" pitchFamily="34" charset="0"/>
                <a:sym typeface="Symbol" pitchFamily="18" charset="2"/>
              </a:rPr>
              <a:t>x</a:t>
            </a:r>
            <a:r>
              <a:rPr lang="en-US" altLang="en-US" sz="2800" baseline="30000" dirty="0">
                <a:latin typeface="Verdana" pitchFamily="34" charset="0"/>
                <a:sym typeface="Symbol" pitchFamily="18" charset="2"/>
              </a:rPr>
              <a:t>2</a:t>
            </a:r>
            <a:r>
              <a:rPr lang="en-US" altLang="en-US" sz="2800" dirty="0">
                <a:latin typeface="Verdana" pitchFamily="34" charset="0"/>
                <a:sym typeface="Symbol" pitchFamily="18" charset="2"/>
              </a:rPr>
              <a:t> + 38 = 3</a:t>
            </a:r>
            <a:r>
              <a:rPr lang="en-US" altLang="en-US" sz="2800" i="1" dirty="0">
                <a:latin typeface="Verdana" pitchFamily="34" charset="0"/>
                <a:sym typeface="Symbol" pitchFamily="18" charset="2"/>
              </a:rPr>
              <a:t>x</a:t>
            </a:r>
            <a:r>
              <a:rPr lang="en-US" altLang="en-US" sz="2800" baseline="30000" dirty="0">
                <a:latin typeface="Verdana" pitchFamily="34" charset="0"/>
                <a:sym typeface="Symbol" pitchFamily="18" charset="2"/>
              </a:rPr>
              <a:t>2</a:t>
            </a:r>
            <a:r>
              <a:rPr lang="en-US" altLang="en-US" sz="2800" dirty="0">
                <a:latin typeface="Verdana" pitchFamily="34" charset="0"/>
                <a:sym typeface="Symbol" pitchFamily="18" charset="2"/>
              </a:rPr>
              <a:t> – 12</a:t>
            </a:r>
          </a:p>
          <a:p>
            <a:pPr>
              <a:lnSpc>
                <a:spcPct val="140000"/>
              </a:lnSpc>
            </a:pPr>
            <a:r>
              <a:rPr lang="en-US" altLang="en-US" sz="2800" b="1" dirty="0"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 dirty="0">
                <a:latin typeface="Verdana" pitchFamily="34" charset="0"/>
                <a:sym typeface="Symbol" pitchFamily="18" charset="2"/>
              </a:rPr>
              <a:t> 137 + </a:t>
            </a:r>
            <a:r>
              <a:rPr lang="en-US" altLang="en-US" sz="2800" i="1" dirty="0">
                <a:latin typeface="Verdana" pitchFamily="34" charset="0"/>
                <a:sym typeface="Symbol" pitchFamily="18" charset="2"/>
              </a:rPr>
              <a:t>x</a:t>
            </a:r>
            <a:r>
              <a:rPr lang="en-US" altLang="en-US" sz="2800" dirty="0">
                <a:latin typeface="Verdana" pitchFamily="34" charset="0"/>
                <a:sym typeface="Symbol" pitchFamily="18" charset="2"/>
              </a:rPr>
              <a:t> = 180</a:t>
            </a:r>
          </a:p>
          <a:p>
            <a:pPr>
              <a:lnSpc>
                <a:spcPct val="140000"/>
              </a:lnSpc>
            </a:pPr>
            <a:r>
              <a:rPr lang="en-US" altLang="en-US" sz="2800" b="1" dirty="0"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800" dirty="0">
                <a:latin typeface="Verdana" pitchFamily="34" charset="0"/>
                <a:sym typeface="Symbol" pitchFamily="18" charset="2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altLang="en-US" sz="2800" b="1" dirty="0">
                <a:latin typeface="Verdana" pitchFamily="34" charset="0"/>
                <a:sym typeface="Symbol" pitchFamily="18" charset="2"/>
              </a:rPr>
              <a:t>4. </a:t>
            </a:r>
            <a:r>
              <a:rPr lang="en-US" altLang="en-US" dirty="0">
                <a:latin typeface="Verdana" pitchFamily="34" charset="0"/>
                <a:sym typeface="Symbol" pitchFamily="18" charset="2"/>
              </a:rPr>
              <a:t>Find </a:t>
            </a:r>
            <a:r>
              <a:rPr lang="en-US" altLang="en-US" i="1" dirty="0">
                <a:latin typeface="Verdana" pitchFamily="34" charset="0"/>
                <a:sym typeface="Symbol" pitchFamily="18" charset="2"/>
              </a:rPr>
              <a:t>FE</a:t>
            </a:r>
            <a:r>
              <a:rPr lang="en-US" altLang="en-US" dirty="0">
                <a:latin typeface="Verdana" pitchFamily="34" charset="0"/>
                <a:sym typeface="Symbol" pitchFamily="18" charset="2"/>
              </a:rPr>
              <a:t>.</a:t>
            </a:r>
            <a:endParaRPr lang="en-US" altLang="en-US" sz="28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724400" y="2376488"/>
            <a:ext cx="1479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5 or –5</a:t>
            </a:r>
          </a:p>
        </p:txBody>
      </p:sp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24400"/>
            <a:ext cx="2051050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745038" y="2994025"/>
            <a:ext cx="63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43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724400" y="358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156</a:t>
            </a:r>
          </a:p>
        </p:txBody>
      </p:sp>
      <p:pic>
        <p:nvPicPr>
          <p:cNvPr id="7199" name="Picture 3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3505200"/>
            <a:ext cx="1962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0" name="Picture 32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05400"/>
            <a:ext cx="1114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6" grpId="0" autoUpdateAnimBg="0"/>
      <p:bldP spid="71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78192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7416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1A: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Using Properties of Kites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1752600"/>
            <a:ext cx="655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In kite </a:t>
            </a:r>
            <a:r>
              <a:rPr lang="en-US" altLang="en-US" b="1" i="1" dirty="0"/>
              <a:t>ABCD</a:t>
            </a:r>
            <a:r>
              <a:rPr lang="en-US" altLang="en-US" b="1" dirty="0"/>
              <a:t>, </a:t>
            </a:r>
            <a:r>
              <a:rPr lang="en-US" altLang="en-US" b="1" dirty="0" err="1"/>
              <a:t>m</a:t>
            </a:r>
            <a:r>
              <a:rPr lang="en-US" altLang="en-US" b="1" dirty="0" err="1">
                <a:sym typeface="Symbol" pitchFamily="18" charset="2"/>
              </a:rPr>
              <a:t></a:t>
            </a:r>
            <a:r>
              <a:rPr lang="en-US" altLang="en-US" b="1" i="1" dirty="0" err="1">
                <a:sym typeface="Symbol" pitchFamily="18" charset="2"/>
              </a:rPr>
              <a:t>DAB</a:t>
            </a:r>
            <a:r>
              <a:rPr lang="en-US" altLang="en-US" b="1" dirty="0">
                <a:sym typeface="Symbol" pitchFamily="18" charset="2"/>
              </a:rPr>
              <a:t> = 54°</a:t>
            </a:r>
            <a:r>
              <a:rPr lang="en-US" altLang="en-US" b="1" dirty="0"/>
              <a:t>, and              </a:t>
            </a:r>
            <a:r>
              <a:rPr lang="en-US" altLang="en-US" b="1" dirty="0" err="1"/>
              <a:t>m</a:t>
            </a:r>
            <a:r>
              <a:rPr lang="en-US" altLang="en-US" b="1" dirty="0" err="1">
                <a:sym typeface="Symbol" pitchFamily="18" charset="2"/>
              </a:rPr>
              <a:t></a:t>
            </a:r>
            <a:r>
              <a:rPr lang="en-US" altLang="en-US" b="1" i="1" dirty="0" err="1">
                <a:sym typeface="Symbol" pitchFamily="18" charset="2"/>
              </a:rPr>
              <a:t>CDF</a:t>
            </a:r>
            <a:r>
              <a:rPr lang="en-US" altLang="en-US" b="1" dirty="0">
                <a:sym typeface="Symbol" pitchFamily="18" charset="2"/>
              </a:rPr>
              <a:t> = 52°</a:t>
            </a:r>
            <a:r>
              <a:rPr lang="en-US" altLang="en-US" b="1" dirty="0"/>
              <a:t>. Find </a:t>
            </a:r>
            <a:r>
              <a:rPr lang="en-US" altLang="en-US" b="1" dirty="0" err="1"/>
              <a:t>m</a:t>
            </a:r>
            <a:r>
              <a:rPr lang="en-US" altLang="en-US" b="1" dirty="0" err="1" smtClean="0">
                <a:sym typeface="Symbol" pitchFamily="18" charset="2"/>
              </a:rPr>
              <a:t></a:t>
            </a:r>
            <a:r>
              <a:rPr lang="en-US" altLang="en-US" b="1" i="1" dirty="0" err="1" smtClean="0">
                <a:sym typeface="Symbol" pitchFamily="18" charset="2"/>
              </a:rPr>
              <a:t>DBC</a:t>
            </a:r>
            <a:r>
              <a:rPr lang="en-US" altLang="en-US" b="1" dirty="0" smtClean="0"/>
              <a:t>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7016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543300" y="3440113"/>
            <a:ext cx="347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 Kite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 </a:t>
            </a:r>
            <a:r>
              <a:rPr lang="en-US" altLang="en-US" i="1">
                <a:solidFill>
                  <a:srgbClr val="3366FF"/>
                </a:solidFill>
              </a:rPr>
              <a:t>cons. sides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7416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1B: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Using Properties of Kites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81000" y="1752600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In kite </a:t>
            </a:r>
            <a:r>
              <a:rPr lang="en-US" altLang="en-US" b="1" i="1"/>
              <a:t>ABCD</a:t>
            </a:r>
            <a:r>
              <a:rPr lang="en-US" altLang="en-US" b="1"/>
              <a:t>,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DAB</a:t>
            </a:r>
            <a:r>
              <a:rPr lang="en-US" altLang="en-US" b="1">
                <a:sym typeface="Symbol" pitchFamily="18" charset="2"/>
              </a:rPr>
              <a:t> = 54°</a:t>
            </a:r>
            <a:r>
              <a:rPr lang="en-US" altLang="en-US" b="1"/>
              <a:t>, and             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CDF</a:t>
            </a:r>
            <a:r>
              <a:rPr lang="en-US" altLang="en-US" b="1">
                <a:sym typeface="Symbol" pitchFamily="18" charset="2"/>
              </a:rPr>
              <a:t> = 52°</a:t>
            </a:r>
            <a:r>
              <a:rPr lang="en-US" altLang="en-US" b="1"/>
              <a:t>. Find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BCD</a:t>
            </a:r>
            <a:r>
              <a:rPr lang="en-US" altLang="en-US" b="1"/>
              <a:t>.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609600" y="3962400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l-GR" altLang="en-US" i="1"/>
              <a:t>∆</a:t>
            </a:r>
            <a:r>
              <a:rPr lang="en-US" altLang="en-US" i="1"/>
              <a:t>BCD</a:t>
            </a:r>
            <a:r>
              <a:rPr lang="en-US" altLang="en-US"/>
              <a:t> is isos. 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702050" y="3965575"/>
            <a:ext cx="307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2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olidFill>
                  <a:srgbClr val="3366FF"/>
                </a:solidFill>
              </a:rPr>
              <a:t> sides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altLang="en-US" i="1">
                <a:solidFill>
                  <a:srgbClr val="3366FF"/>
                </a:solidFill>
              </a:rPr>
              <a:t>isos. </a:t>
            </a:r>
            <a:r>
              <a:rPr lang="el-GR" altLang="en-US" i="1">
                <a:solidFill>
                  <a:srgbClr val="3366FF"/>
                </a:solidFill>
              </a:rPr>
              <a:t>∆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3657600" y="454025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isos. </a:t>
            </a:r>
            <a:r>
              <a:rPr lang="el-GR" altLang="en-US" i="1">
                <a:solidFill>
                  <a:srgbClr val="3366FF"/>
                </a:solidFill>
              </a:rPr>
              <a:t>∆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altLang="en-US" i="1">
                <a:solidFill>
                  <a:srgbClr val="3366FF"/>
                </a:solidFill>
              </a:rPr>
              <a:t>base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 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3702050" y="5192713"/>
            <a:ext cx="2211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703888" y="5848350"/>
            <a:ext cx="343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Polygon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</a:rPr>
              <a:t> Sum Thm.</a:t>
            </a:r>
          </a:p>
        </p:txBody>
      </p:sp>
      <p:pic>
        <p:nvPicPr>
          <p:cNvPr id="30750" name="Picture 30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12192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609600" y="4572000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CBF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CDF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273050" y="5181600"/>
            <a:ext cx="292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CBF</a:t>
            </a:r>
            <a:r>
              <a:rPr lang="en-US" altLang="en-US">
                <a:sym typeface="Symbol" pitchFamily="18" charset="2"/>
              </a:rPr>
              <a:t> = m</a:t>
            </a:r>
            <a:r>
              <a:rPr lang="en-US" altLang="en-US" i="1">
                <a:sym typeface="Symbol" pitchFamily="18" charset="2"/>
              </a:rPr>
              <a:t>CDF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0" y="5867400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BCD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CBF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CDF </a:t>
            </a:r>
            <a:r>
              <a:rPr lang="en-US" altLang="en-US">
                <a:sym typeface="Symbol" pitchFamily="18" charset="2"/>
              </a:rPr>
              <a:t>= 180°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  <p:bldP spid="30734" grpId="0"/>
      <p:bldP spid="30735" grpId="0"/>
      <p:bldP spid="30739" grpId="0"/>
      <p:bldP spid="30743" grpId="0"/>
      <p:bldP spid="30749" grpId="0"/>
      <p:bldP spid="30751" grpId="0"/>
      <p:bldP spid="30752" grpId="0"/>
      <p:bldP spid="307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B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854700" y="2616200"/>
            <a:ext cx="3289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mCDF </a:t>
            </a:r>
            <a:r>
              <a:rPr lang="en-US" altLang="en-US" i="1">
                <a:solidFill>
                  <a:srgbClr val="3366FF"/>
                </a:solidFill>
              </a:rPr>
              <a:t>for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mCBF</a:t>
            </a:r>
            <a:r>
              <a:rPr lang="en-US" altLang="en-US" i="1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880100" y="3649663"/>
            <a:ext cx="3262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3366FF"/>
                </a:solidFill>
              </a:rPr>
              <a:t>Substitute 52 for </a:t>
            </a:r>
            <a:r>
              <a:rPr lang="en-US" altLang="en-US">
                <a:solidFill>
                  <a:srgbClr val="3366FF"/>
                </a:solidFill>
                <a:sym typeface="Symbol" pitchFamily="18" charset="2"/>
              </a:rPr>
              <a:t>m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CBF</a:t>
            </a:r>
            <a:r>
              <a:rPr lang="en-US" altLang="en-US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5867400" y="4724400"/>
            <a:ext cx="2695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Subtract 104 from both sides.</a:t>
            </a:r>
            <a:r>
              <a:rPr lang="en-US" alt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6200" y="2819400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BCD</a:t>
            </a:r>
            <a:r>
              <a:rPr lang="en-US" altLang="en-US">
                <a:sym typeface="Symbol" pitchFamily="18" charset="2"/>
              </a:rPr>
              <a:t> +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m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CBF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+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m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CDF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= 180°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250950" y="3810000"/>
            <a:ext cx="461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BCD</a:t>
            </a:r>
            <a:r>
              <a:rPr lang="en-US" altLang="en-US">
                <a:sym typeface="Symbol" pitchFamily="18" charset="2"/>
              </a:rPr>
              <a:t> +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+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 altLang="en-US">
                <a:sym typeface="Symbol" pitchFamily="18" charset="2"/>
              </a:rPr>
              <a:t> = 180°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327400" y="4876800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BCD</a:t>
            </a:r>
            <a:r>
              <a:rPr lang="en-US" altLang="en-US">
                <a:sym typeface="Symbol" pitchFamily="18" charset="2"/>
              </a:rPr>
              <a:t> = 76°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76200" y="1905000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BCD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CBF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CDF </a:t>
            </a:r>
            <a:r>
              <a:rPr lang="en-US" altLang="en-US">
                <a:sym typeface="Symbol" pitchFamily="18" charset="2"/>
              </a:rPr>
              <a:t>= 180°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3" grpId="0"/>
      <p:bldP spid="52236" grpId="0"/>
      <p:bldP spid="52237" grpId="0"/>
      <p:bldP spid="52238" grpId="0"/>
      <p:bldP spid="522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4495800" y="3352800"/>
            <a:ext cx="422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Kite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i="1">
                <a:solidFill>
                  <a:srgbClr val="3366FF"/>
                </a:solidFill>
              </a:rPr>
              <a:t>one pair opp.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 </a:t>
            </a:r>
            <a:r>
              <a:rPr lang="en-US" altLang="en-US" i="1"/>
              <a:t> </a:t>
            </a:r>
            <a:endParaRPr lang="en-US" altLang="en-US" b="1" i="1">
              <a:solidFill>
                <a:srgbClr val="3366FF"/>
              </a:solidFill>
              <a:sym typeface="Symbol" pitchFamily="18" charset="2"/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27416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2C: Using Properties of Kites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510088" y="3954463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4476750" y="4572000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/>
              <a:t> </a:t>
            </a:r>
            <a:r>
              <a:rPr lang="en-US" altLang="en-US" i="1">
                <a:solidFill>
                  <a:srgbClr val="3366FF"/>
                </a:solidFill>
              </a:rPr>
              <a:t>Add. Post. </a:t>
            </a:r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4578350" y="5203825"/>
            <a:ext cx="197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Substitute.</a:t>
            </a:r>
            <a:r>
              <a:rPr lang="en-US" altLang="en-US" i="1"/>
              <a:t> </a:t>
            </a:r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4549775" y="5791200"/>
            <a:ext cx="124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Solve.</a:t>
            </a:r>
            <a:r>
              <a:rPr lang="en-US" altLang="en-US" i="1"/>
              <a:t> </a:t>
            </a:r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381000" y="1524000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In kite </a:t>
            </a:r>
            <a:r>
              <a:rPr lang="en-US" altLang="en-US" b="1" i="1"/>
              <a:t>ABCD</a:t>
            </a:r>
            <a:r>
              <a:rPr lang="en-US" altLang="en-US" b="1"/>
              <a:t>,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DAB</a:t>
            </a:r>
            <a:r>
              <a:rPr lang="en-US" altLang="en-US" b="1">
                <a:sym typeface="Symbol" pitchFamily="18" charset="2"/>
              </a:rPr>
              <a:t> = 54°</a:t>
            </a:r>
            <a:r>
              <a:rPr lang="en-US" altLang="en-US" b="1"/>
              <a:t>, and             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CDF</a:t>
            </a:r>
            <a:r>
              <a:rPr lang="en-US" altLang="en-US" b="1">
                <a:sym typeface="Symbol" pitchFamily="18" charset="2"/>
              </a:rPr>
              <a:t> = 52°</a:t>
            </a:r>
            <a:r>
              <a:rPr lang="en-US" altLang="en-US" b="1"/>
              <a:t>. Find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FDA</a:t>
            </a:r>
            <a:r>
              <a:rPr lang="en-US" altLang="en-US" b="1"/>
              <a:t>.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1893888" y="3352800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CDA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ABC</a:t>
            </a:r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1577975" y="3940175"/>
            <a:ext cx="299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CDA</a:t>
            </a:r>
            <a:r>
              <a:rPr lang="en-US" altLang="en-US">
                <a:sym typeface="Symbol" pitchFamily="18" charset="2"/>
              </a:rPr>
              <a:t> = m</a:t>
            </a:r>
            <a:r>
              <a:rPr lang="en-US" altLang="en-US" i="1">
                <a:sym typeface="Symbol" pitchFamily="18" charset="2"/>
              </a:rPr>
              <a:t>ABC</a:t>
            </a:r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0" y="4572000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CDF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FDA = </a:t>
            </a:r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ABC </a:t>
            </a:r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609600" y="5181600"/>
            <a:ext cx="3667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FDA =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115°</a:t>
            </a:r>
            <a:r>
              <a:rPr lang="en-US" altLang="en-US" i="1">
                <a:sym typeface="Symbol" pitchFamily="18" charset="2"/>
              </a:rPr>
              <a:t> </a:t>
            </a:r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1658938" y="5791200"/>
            <a:ext cx="245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FDA = </a:t>
            </a:r>
            <a:r>
              <a:rPr lang="en-US" altLang="en-US">
                <a:sym typeface="Symbol" pitchFamily="18" charset="2"/>
              </a:rPr>
              <a:t>63°</a:t>
            </a:r>
            <a:r>
              <a:rPr lang="en-US" altLang="en-US" i="1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4" grpId="0"/>
      <p:bldP spid="57366" grpId="0"/>
      <p:bldP spid="57369" grpId="0"/>
      <p:bldP spid="57371" grpId="0"/>
      <p:bldP spid="57373" grpId="0"/>
      <p:bldP spid="57376" grpId="0"/>
      <p:bldP spid="57377" grpId="0"/>
      <p:bldP spid="57378" grpId="0"/>
      <p:bldP spid="57379" grpId="0"/>
      <p:bldP spid="573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3527425" y="3505200"/>
            <a:ext cx="422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Kite </a:t>
            </a:r>
            <a:r>
              <a:rPr lang="en-US" altLang="en-US" i="1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altLang="en-US" i="1">
                <a:solidFill>
                  <a:srgbClr val="3366FF"/>
                </a:solidFill>
              </a:rPr>
              <a:t>one pair opp.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 </a:t>
            </a:r>
            <a:r>
              <a:rPr lang="en-US" altLang="en-US" i="1"/>
              <a:t>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7416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2D: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Using Properties of Kites</a:t>
            </a: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3548063" y="4106863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Def. of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altLang="en-US" i="1"/>
              <a:t>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altLang="en-US" i="1"/>
              <a:t> </a:t>
            </a:r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5181600" y="4495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Polygon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</a:rPr>
              <a:t> Sum Thm.</a:t>
            </a:r>
          </a:p>
        </p:txBody>
      </p: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381000" y="1752600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In kite </a:t>
            </a:r>
            <a:r>
              <a:rPr lang="en-US" altLang="en-US" b="1" i="1"/>
              <a:t>ABCD</a:t>
            </a:r>
            <a:r>
              <a:rPr lang="en-US" altLang="en-US" b="1"/>
              <a:t>,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DAB</a:t>
            </a:r>
            <a:r>
              <a:rPr lang="en-US" altLang="en-US" b="1">
                <a:sym typeface="Symbol" pitchFamily="18" charset="2"/>
              </a:rPr>
              <a:t> = 54°</a:t>
            </a:r>
            <a:r>
              <a:rPr lang="en-US" altLang="en-US" b="1"/>
              <a:t>, and             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CDF</a:t>
            </a:r>
            <a:r>
              <a:rPr lang="en-US" altLang="en-US" b="1">
                <a:sym typeface="Symbol" pitchFamily="18" charset="2"/>
              </a:rPr>
              <a:t> = 52°</a:t>
            </a:r>
            <a:r>
              <a:rPr lang="en-US" altLang="en-US" b="1"/>
              <a:t>. Find m</a:t>
            </a:r>
            <a:r>
              <a:rPr lang="en-US" altLang="en-US" b="1">
                <a:sym typeface="Symbol" pitchFamily="18" charset="2"/>
              </a:rPr>
              <a:t></a:t>
            </a:r>
            <a:r>
              <a:rPr lang="en-US" altLang="en-US" b="1" i="1">
                <a:sym typeface="Symbol" pitchFamily="18" charset="2"/>
              </a:rPr>
              <a:t>ABC</a:t>
            </a:r>
            <a:r>
              <a:rPr lang="en-US" altLang="en-US" b="1"/>
              <a:t>.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09600" y="3505200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ADC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ABC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282575" y="4114800"/>
            <a:ext cx="299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ADC</a:t>
            </a:r>
            <a:r>
              <a:rPr lang="en-US" altLang="en-US">
                <a:sym typeface="Symbol" pitchFamily="18" charset="2"/>
              </a:rPr>
              <a:t> = m</a:t>
            </a:r>
            <a:r>
              <a:rPr lang="en-US" altLang="en-US" i="1">
                <a:sym typeface="Symbol" pitchFamily="18" charset="2"/>
              </a:rPr>
              <a:t>ABC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152400" y="4953000"/>
            <a:ext cx="750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ABC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BCD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ADC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DAB</a:t>
            </a:r>
            <a:r>
              <a:rPr lang="en-US" altLang="en-US">
                <a:sym typeface="Symbol" pitchFamily="18" charset="2"/>
              </a:rPr>
              <a:t> = 360°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228600" y="5943600"/>
            <a:ext cx="747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ABC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BCD </a:t>
            </a:r>
            <a:r>
              <a:rPr lang="en-US" altLang="en-US">
                <a:sym typeface="Symbol" pitchFamily="18" charset="2"/>
              </a:rPr>
              <a:t>+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m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ABC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DAB</a:t>
            </a:r>
            <a:r>
              <a:rPr lang="en-US" altLang="en-US">
                <a:sym typeface="Symbol" pitchFamily="18" charset="2"/>
              </a:rPr>
              <a:t> = 360°</a:t>
            </a:r>
          </a:p>
        </p:txBody>
      </p:sp>
      <p:sp>
        <p:nvSpPr>
          <p:cNvPr id="55344" name="Rectangle 48"/>
          <p:cNvSpPr>
            <a:spLocks noChangeArrowheads="1"/>
          </p:cNvSpPr>
          <p:nvPr/>
        </p:nvSpPr>
        <p:spPr bwMode="auto">
          <a:xfrm>
            <a:off x="3733800" y="5486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mABC </a:t>
            </a:r>
            <a:r>
              <a:rPr lang="en-US" altLang="en-US" i="1">
                <a:solidFill>
                  <a:srgbClr val="3366FF"/>
                </a:solidFill>
              </a:rPr>
              <a:t>for 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mADC</a:t>
            </a:r>
            <a:r>
              <a:rPr lang="en-US" altLang="en-US" i="1">
                <a:solidFill>
                  <a:srgbClr val="3366FF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7" grpId="0"/>
      <p:bldP spid="55329" grpId="0"/>
      <p:bldP spid="55335" grpId="0"/>
      <p:bldP spid="55340" grpId="0"/>
      <p:bldP spid="55341" grpId="0"/>
      <p:bldP spid="55342" grpId="0"/>
      <p:bldP spid="55343" grpId="0"/>
      <p:bldP spid="55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2D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553200" y="2590800"/>
            <a:ext cx="197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Substitute.</a:t>
            </a:r>
            <a:r>
              <a:rPr lang="en-US" altLang="en-US"/>
              <a:t> 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6553200" y="3200400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Simplify.</a:t>
            </a:r>
            <a:r>
              <a:rPr lang="en-US" alt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0" y="1905000"/>
            <a:ext cx="747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ABC</a:t>
            </a:r>
            <a:r>
              <a:rPr lang="en-US" altLang="en-US">
                <a:sym typeface="Symbol" pitchFamily="18" charset="2"/>
              </a:rPr>
              <a:t> + m</a:t>
            </a:r>
            <a:r>
              <a:rPr lang="en-US" altLang="en-US" i="1">
                <a:sym typeface="Symbol" pitchFamily="18" charset="2"/>
              </a:rPr>
              <a:t>BCD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ABC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DAB</a:t>
            </a:r>
            <a:r>
              <a:rPr lang="en-US" altLang="en-US">
                <a:sym typeface="Symbol" pitchFamily="18" charset="2"/>
              </a:rPr>
              <a:t> = 360°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0" y="2590800"/>
            <a:ext cx="6216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ABC</a:t>
            </a:r>
            <a:r>
              <a:rPr lang="en-US" altLang="en-US">
                <a:sym typeface="Symbol" pitchFamily="18" charset="2"/>
              </a:rPr>
              <a:t> +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76°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+ m</a:t>
            </a:r>
            <a:r>
              <a:rPr lang="en-US" altLang="en-US" i="1">
                <a:sym typeface="Symbol" pitchFamily="18" charset="2"/>
              </a:rPr>
              <a:t>ABC </a:t>
            </a:r>
            <a:r>
              <a:rPr lang="en-US" altLang="en-US">
                <a:sym typeface="Symbol" pitchFamily="18" charset="2"/>
              </a:rPr>
              <a:t>+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54°</a:t>
            </a:r>
            <a:r>
              <a:rPr lang="en-US" altLang="en-US">
                <a:sym typeface="Symbol" pitchFamily="18" charset="2"/>
              </a:rPr>
              <a:t> = 360°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575050" y="3200400"/>
            <a:ext cx="274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2m</a:t>
            </a:r>
            <a:r>
              <a:rPr lang="en-US" altLang="en-US" i="1">
                <a:sym typeface="Symbol" pitchFamily="18" charset="2"/>
              </a:rPr>
              <a:t>ABC</a:t>
            </a:r>
            <a:r>
              <a:rPr lang="en-US" altLang="en-US">
                <a:sym typeface="Symbol" pitchFamily="18" charset="2"/>
              </a:rPr>
              <a:t> = 230°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768725" y="3733800"/>
            <a:ext cx="255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m</a:t>
            </a:r>
            <a:r>
              <a:rPr lang="en-US" altLang="en-US" i="1">
                <a:sym typeface="Symbol" pitchFamily="18" charset="2"/>
              </a:rPr>
              <a:t>ABC</a:t>
            </a:r>
            <a:r>
              <a:rPr lang="en-US" altLang="en-US">
                <a:sym typeface="Symbol" pitchFamily="18" charset="2"/>
              </a:rPr>
              <a:t> = 115°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591300" y="3733800"/>
            <a:ext cx="124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>
                <a:solidFill>
                  <a:srgbClr val="3366FF"/>
                </a:solidFill>
              </a:rPr>
              <a:t>Solve.</a:t>
            </a:r>
            <a:r>
              <a:rPr lang="en-US" altLang="en-US">
                <a:solidFill>
                  <a:srgbClr val="3366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9" grpId="0"/>
      <p:bldP spid="53263" grpId="0"/>
      <p:bldP spid="53264" grpId="0"/>
      <p:bldP spid="53265" grpId="0"/>
      <p:bldP spid="5326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1217</Words>
  <Application>Microsoft Office PowerPoint</Application>
  <PresentationFormat>On-screen Show (4:3)</PresentationFormat>
  <Paragraphs>179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Segoe Print</vt:lpstr>
      <vt:lpstr>Symbol</vt:lpstr>
      <vt:lpstr>Times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Jade Garnet</cp:lastModifiedBy>
  <cp:revision>194</cp:revision>
  <dcterms:created xsi:type="dcterms:W3CDTF">2002-10-14T18:20:28Z</dcterms:created>
  <dcterms:modified xsi:type="dcterms:W3CDTF">2015-12-09T19:50:24Z</dcterms:modified>
</cp:coreProperties>
</file>